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2" r:id="rId1"/>
  </p:sldMasterIdLst>
  <p:notesMasterIdLst>
    <p:notesMasterId r:id="rId23"/>
  </p:notesMasterIdLst>
  <p:sldIdLst>
    <p:sldId id="256" r:id="rId2"/>
    <p:sldId id="263" r:id="rId3"/>
    <p:sldId id="265" r:id="rId4"/>
    <p:sldId id="262" r:id="rId5"/>
    <p:sldId id="261" r:id="rId6"/>
    <p:sldId id="259" r:id="rId7"/>
    <p:sldId id="267" r:id="rId8"/>
    <p:sldId id="264" r:id="rId9"/>
    <p:sldId id="269" r:id="rId10"/>
    <p:sldId id="266" r:id="rId11"/>
    <p:sldId id="258" r:id="rId12"/>
    <p:sldId id="274" r:id="rId13"/>
    <p:sldId id="277" r:id="rId14"/>
    <p:sldId id="272" r:id="rId15"/>
    <p:sldId id="270" r:id="rId16"/>
    <p:sldId id="268" r:id="rId17"/>
    <p:sldId id="271" r:id="rId18"/>
    <p:sldId id="273" r:id="rId19"/>
    <p:sldId id="275" r:id="rId20"/>
    <p:sldId id="276" r:id="rId21"/>
    <p:sldId id="257" r:id="rId22"/>
  </p:sldIdLst>
  <p:sldSz cx="9906000" cy="6858000" type="A4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AF00"/>
    <a:srgbClr val="3A68BC"/>
    <a:srgbClr val="007033"/>
    <a:srgbClr val="461E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18" autoAdjust="0"/>
    <p:restoredTop sz="85758" autoAdjust="0"/>
  </p:normalViewPr>
  <p:slideViewPr>
    <p:cSldViewPr snapToGrid="0">
      <p:cViewPr>
        <p:scale>
          <a:sx n="60" d="100"/>
          <a:sy n="60" d="100"/>
        </p:scale>
        <p:origin x="1398" y="174"/>
      </p:cViewPr>
      <p:guideLst>
        <p:guide orient="horz" pos="2092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28D520-9569-4A4C-B878-B511CD1D9F74}" type="datetimeFigureOut">
              <a:rPr lang="ru-RU" smtClean="0"/>
              <a:pPr/>
              <a:t>07.11.2017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D2CB00-5130-4902-881B-B6B49471A3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8027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2CB00-5130-4902-881B-B6B49471A387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106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2CB00-5130-4902-881B-B6B49471A387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22971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2CB00-5130-4902-881B-B6B49471A387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22721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2CB00-5130-4902-881B-B6B49471A387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6013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2CB00-5130-4902-881B-B6B49471A387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89547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2CB00-5130-4902-881B-B6B49471A387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9063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4F8D5-8EF5-4154-8DD2-7EBE09313427}" type="datetimeFigureOut">
              <a:rPr lang="ru-RU" smtClean="0"/>
              <a:pPr/>
              <a:t>07.11.2017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5DE92-D0ED-4002-AD71-56F1A30A5D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3823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4F8D5-8EF5-4154-8DD2-7EBE09313427}" type="datetimeFigureOut">
              <a:rPr lang="ru-RU" smtClean="0"/>
              <a:pPr/>
              <a:t>07.11.2017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5DE92-D0ED-4002-AD71-56F1A30A5D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252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4F8D5-8EF5-4154-8DD2-7EBE09313427}" type="datetimeFigureOut">
              <a:rPr lang="ru-RU" smtClean="0"/>
              <a:pPr/>
              <a:t>07.11.2017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5DE92-D0ED-4002-AD71-56F1A30A5D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257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4F8D5-8EF5-4154-8DD2-7EBE09313427}" type="datetimeFigureOut">
              <a:rPr lang="ru-RU" smtClean="0"/>
              <a:pPr/>
              <a:t>07.11.2017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5DE92-D0ED-4002-AD71-56F1A30A5D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6943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4F8D5-8EF5-4154-8DD2-7EBE09313427}" type="datetimeFigureOut">
              <a:rPr lang="ru-RU" smtClean="0"/>
              <a:pPr/>
              <a:t>07.11.2017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5DE92-D0ED-4002-AD71-56F1A30A5D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556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4F8D5-8EF5-4154-8DD2-7EBE09313427}" type="datetimeFigureOut">
              <a:rPr lang="ru-RU" smtClean="0"/>
              <a:pPr/>
              <a:t>07.11.2017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5DE92-D0ED-4002-AD71-56F1A30A5D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116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4F8D5-8EF5-4154-8DD2-7EBE09313427}" type="datetimeFigureOut">
              <a:rPr lang="ru-RU" smtClean="0"/>
              <a:pPr/>
              <a:t>07.11.2017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5DE92-D0ED-4002-AD71-56F1A30A5D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9730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4F8D5-8EF5-4154-8DD2-7EBE09313427}" type="datetimeFigureOut">
              <a:rPr lang="ru-RU" smtClean="0"/>
              <a:pPr/>
              <a:t>07.11.2017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5DE92-D0ED-4002-AD71-56F1A30A5D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1211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4F8D5-8EF5-4154-8DD2-7EBE09313427}" type="datetimeFigureOut">
              <a:rPr lang="ru-RU" smtClean="0"/>
              <a:pPr/>
              <a:t>07.11.2017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5DE92-D0ED-4002-AD71-56F1A30A5D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964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4F8D5-8EF5-4154-8DD2-7EBE09313427}" type="datetimeFigureOut">
              <a:rPr lang="ru-RU" smtClean="0"/>
              <a:pPr/>
              <a:t>07.11.2017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5DE92-D0ED-4002-AD71-56F1A30A5D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0245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4F8D5-8EF5-4154-8DD2-7EBE09313427}" type="datetimeFigureOut">
              <a:rPr lang="ru-RU" smtClean="0"/>
              <a:pPr/>
              <a:t>07.11.2017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5DE92-D0ED-4002-AD71-56F1A30A5D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9582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44F8D5-8EF5-4154-8DD2-7EBE09313427}" type="datetimeFigureOut">
              <a:rPr lang="ru-RU" smtClean="0"/>
              <a:pPr/>
              <a:t>07.11.2017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C5DE92-D0ED-4002-AD71-56F1A30A5D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6765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Relationship Id="rId9" Type="http://schemas.openxmlformats.org/officeDocument/2006/relationships/image" Target="../media/image8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Relationship Id="rId9" Type="http://schemas.openxmlformats.org/officeDocument/2006/relationships/image" Target="../media/image9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109.jpeg"/><Relationship Id="rId7" Type="http://schemas.openxmlformats.org/officeDocument/2006/relationships/image" Target="../media/image113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10" Type="http://schemas.openxmlformats.org/officeDocument/2006/relationships/image" Target="../media/image116.jpeg"/><Relationship Id="rId4" Type="http://schemas.openxmlformats.org/officeDocument/2006/relationships/image" Target="../media/image110.jpeg"/><Relationship Id="rId9" Type="http://schemas.openxmlformats.org/officeDocument/2006/relationships/image" Target="../media/image1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7" Type="http://schemas.openxmlformats.org/officeDocument/2006/relationships/image" Target="../media/image122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eg"/><Relationship Id="rId3" Type="http://schemas.openxmlformats.org/officeDocument/2006/relationships/image" Target="../media/image128.jpeg"/><Relationship Id="rId7" Type="http://schemas.openxmlformats.org/officeDocument/2006/relationships/image" Target="../media/image132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jpeg"/><Relationship Id="rId11" Type="http://schemas.openxmlformats.org/officeDocument/2006/relationships/image" Target="../media/image136.jpeg"/><Relationship Id="rId5" Type="http://schemas.openxmlformats.org/officeDocument/2006/relationships/image" Target="../media/image130.jpeg"/><Relationship Id="rId10" Type="http://schemas.openxmlformats.org/officeDocument/2006/relationships/image" Target="../media/image135.jpeg"/><Relationship Id="rId4" Type="http://schemas.openxmlformats.org/officeDocument/2006/relationships/image" Target="../media/image129.jpeg"/><Relationship Id="rId9" Type="http://schemas.openxmlformats.org/officeDocument/2006/relationships/image" Target="../media/image13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7" Type="http://schemas.openxmlformats.org/officeDocument/2006/relationships/image" Target="../media/image14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4.jpg"/><Relationship Id="rId4" Type="http://schemas.openxmlformats.org/officeDocument/2006/relationships/image" Target="../media/image14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10" Type="http://schemas.openxmlformats.org/officeDocument/2006/relationships/image" Target="../media/image68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29853" y="3703859"/>
            <a:ext cx="5110747" cy="2955009"/>
          </a:xfrm>
        </p:spPr>
        <p:txBody>
          <a:bodyPr numCol="2">
            <a:normAutofit fontScale="92500" lnSpcReduction="20000"/>
          </a:bodyPr>
          <a:lstStyle/>
          <a:p>
            <a:r>
              <a:rPr lang="ru-RU" sz="1800" dirty="0" smtClean="0">
                <a:solidFill>
                  <a:srgbClr val="3A68BC"/>
                </a:solidFill>
              </a:rPr>
              <a:t>Праздник «День знаний»</a:t>
            </a:r>
          </a:p>
          <a:p>
            <a:r>
              <a:rPr lang="ru-RU" sz="1800" dirty="0" smtClean="0">
                <a:solidFill>
                  <a:srgbClr val="3A68BC"/>
                </a:solidFill>
              </a:rPr>
              <a:t>«Веселые старты»</a:t>
            </a:r>
          </a:p>
          <a:p>
            <a:r>
              <a:rPr lang="ru-RU" sz="1800" dirty="0" smtClean="0">
                <a:solidFill>
                  <a:srgbClr val="3A68BC"/>
                </a:solidFill>
              </a:rPr>
              <a:t>Встреча с инспектором ГИБДД</a:t>
            </a:r>
          </a:p>
          <a:p>
            <a:r>
              <a:rPr lang="ru-RU" sz="1800" dirty="0" smtClean="0">
                <a:solidFill>
                  <a:srgbClr val="3A68BC"/>
                </a:solidFill>
              </a:rPr>
              <a:t>Пожарные в гостях у дошколят</a:t>
            </a:r>
          </a:p>
          <a:p>
            <a:r>
              <a:rPr lang="ru-RU" sz="1800" dirty="0" smtClean="0">
                <a:solidFill>
                  <a:srgbClr val="3A68BC"/>
                </a:solidFill>
              </a:rPr>
              <a:t>Праздник осени</a:t>
            </a:r>
          </a:p>
          <a:p>
            <a:r>
              <a:rPr lang="ru-RU" sz="1800" dirty="0" smtClean="0">
                <a:solidFill>
                  <a:srgbClr val="3A68BC"/>
                </a:solidFill>
              </a:rPr>
              <a:t>День Мира</a:t>
            </a:r>
          </a:p>
          <a:p>
            <a:r>
              <a:rPr lang="ru-RU" sz="1800" dirty="0" smtClean="0">
                <a:solidFill>
                  <a:srgbClr val="3A68BC"/>
                </a:solidFill>
              </a:rPr>
              <a:t>Музей спорта</a:t>
            </a:r>
          </a:p>
          <a:p>
            <a:r>
              <a:rPr lang="ru-RU" sz="1800" dirty="0" smtClean="0">
                <a:solidFill>
                  <a:srgbClr val="3A68BC"/>
                </a:solidFill>
              </a:rPr>
              <a:t>Осенний кросс</a:t>
            </a:r>
          </a:p>
          <a:p>
            <a:r>
              <a:rPr lang="ru-RU" sz="1800" dirty="0" smtClean="0">
                <a:solidFill>
                  <a:srgbClr val="3A68BC"/>
                </a:solidFill>
              </a:rPr>
              <a:t>Художественное творчество детей</a:t>
            </a:r>
          </a:p>
          <a:p>
            <a:r>
              <a:rPr lang="ru-RU" sz="1800" dirty="0" smtClean="0">
                <a:solidFill>
                  <a:srgbClr val="3A68BC"/>
                </a:solidFill>
              </a:rPr>
              <a:t>Фестиваль агитбригад</a:t>
            </a:r>
          </a:p>
          <a:p>
            <a:r>
              <a:rPr lang="ru-RU" sz="1800" dirty="0" smtClean="0">
                <a:solidFill>
                  <a:srgbClr val="3A68BC"/>
                </a:solidFill>
              </a:rPr>
              <a:t>Встречи с родителями</a:t>
            </a:r>
          </a:p>
          <a:p>
            <a:r>
              <a:rPr lang="ru-RU" sz="1800" dirty="0" smtClean="0">
                <a:solidFill>
                  <a:srgbClr val="3A68BC"/>
                </a:solidFill>
              </a:rPr>
              <a:t>Осенние посиделки</a:t>
            </a:r>
          </a:p>
          <a:p>
            <a:r>
              <a:rPr lang="ru-RU" sz="1800" dirty="0" smtClean="0">
                <a:solidFill>
                  <a:srgbClr val="3A68BC"/>
                </a:solidFill>
              </a:rPr>
              <a:t>Новоселье</a:t>
            </a:r>
          </a:p>
          <a:p>
            <a:r>
              <a:rPr lang="ru-RU" sz="1800" dirty="0" smtClean="0">
                <a:solidFill>
                  <a:srgbClr val="3A68BC"/>
                </a:solidFill>
              </a:rPr>
              <a:t>Своими руками </a:t>
            </a:r>
          </a:p>
          <a:p>
            <a:r>
              <a:rPr lang="ru-RU" sz="1800" dirty="0" smtClean="0">
                <a:solidFill>
                  <a:srgbClr val="3A68BC"/>
                </a:solidFill>
              </a:rPr>
              <a:t>Осенние досуги</a:t>
            </a:r>
          </a:p>
          <a:p>
            <a:r>
              <a:rPr lang="ru-RU" sz="1800" dirty="0" smtClean="0">
                <a:solidFill>
                  <a:srgbClr val="3A68BC"/>
                </a:solidFill>
              </a:rPr>
              <a:t>Спортивное развлечение «Цирк, цирк, цирк»</a:t>
            </a:r>
          </a:p>
        </p:txBody>
      </p:sp>
      <p:pic>
        <p:nvPicPr>
          <p:cNvPr id="4" name="Picture 2" descr="ДОУ №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3" y="1"/>
            <a:ext cx="8089900" cy="126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1269294"/>
            <a:ext cx="9905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МУНИЦИПАЛЬНОЕ АВТОНОМНОЕ ДОШКОЛЬНОЕ ОБРАЗОВАТЕЛЬНОЕ </a:t>
            </a:r>
            <a:r>
              <a:rPr lang="en-US" sz="1200" b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 </a:t>
            </a:r>
            <a:endParaRPr lang="ru-RU" sz="1200" b="1" dirty="0">
              <a:solidFill>
                <a:schemeClr val="bg2">
                  <a:lumMod val="2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r>
              <a:rPr lang="ru-RU" sz="1200" b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УЧРЕЖДЕНИЕ №22 "ЗОЛОТАЯ РЫБКА" ГОРОДА ДУБНЫ МОСКОВСКОЙ ОБЛАСТИ</a:t>
            </a:r>
            <a:endParaRPr lang="ru-RU" sz="1200" dirty="0">
              <a:latin typeface="Trebuchet MS" panose="020B0603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1661" y="1892256"/>
            <a:ext cx="903630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Информационно-просветительский журнал для родителей и педагогов                              Выпуск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№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6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 ( сентябрь-октябрь 2017)</a:t>
            </a:r>
          </a:p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ru-RU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2400" dirty="0">
                <a:solidFill>
                  <a:srgbClr val="FF0000"/>
                </a:solidFill>
              </a:rPr>
              <a:t>«Дети + Мы = радость, </a:t>
            </a:r>
            <a:r>
              <a:rPr lang="ru-RU" sz="2400" dirty="0" smtClean="0">
                <a:solidFill>
                  <a:srgbClr val="FF0000"/>
                </a:solidFill>
              </a:rPr>
              <a:t>творчество, созидание»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624" y="4545158"/>
            <a:ext cx="2695375" cy="21911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063" y="2297743"/>
            <a:ext cx="1804593" cy="180459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141" y="3521433"/>
            <a:ext cx="2172965" cy="313743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476847" y="3244334"/>
            <a:ext cx="29452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6"/>
                </a:solidFill>
              </a:rPr>
              <a:t>Читайте в этом выпуске:</a:t>
            </a:r>
          </a:p>
        </p:txBody>
      </p:sp>
    </p:spTree>
    <p:extLst>
      <p:ext uri="{BB962C8B-B14F-4D97-AF65-F5344CB8AC3E}">
        <p14:creationId xmlns:p14="http://schemas.microsoft.com/office/powerpoint/2010/main" val="367017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039" y="78709"/>
            <a:ext cx="7051256" cy="59439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3A68BC"/>
                </a:solidFill>
              </a:rPr>
              <a:t>Музей спорта</a:t>
            </a:r>
            <a:endParaRPr lang="ru-RU" b="1" dirty="0">
              <a:solidFill>
                <a:srgbClr val="3A68BC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0632" y="565485"/>
            <a:ext cx="7874668" cy="21777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dirty="0" smtClean="0"/>
              <a:t>   28 </a:t>
            </a:r>
            <a:r>
              <a:rPr lang="ru-RU" sz="1600" dirty="0"/>
              <a:t>сентября инструктор по физической культуре </a:t>
            </a:r>
            <a:r>
              <a:rPr lang="ru-RU" sz="1600" dirty="0" err="1" smtClean="0"/>
              <a:t>Рысихина</a:t>
            </a:r>
            <a:r>
              <a:rPr lang="ru-RU" sz="1600" dirty="0" smtClean="0"/>
              <a:t> Наталья Николаевна организовала </a:t>
            </a:r>
            <a:r>
              <a:rPr lang="ru-RU" sz="1600" dirty="0"/>
              <a:t>для детей подготовительных к </a:t>
            </a:r>
            <a:r>
              <a:rPr lang="ru-RU" sz="1600" dirty="0" smtClean="0"/>
              <a:t>школе</a:t>
            </a:r>
            <a:r>
              <a:rPr lang="ru-RU" sz="1600" dirty="0"/>
              <a:t> </a:t>
            </a:r>
            <a:r>
              <a:rPr lang="ru-RU" sz="1600" dirty="0" smtClean="0"/>
              <a:t>групп </a:t>
            </a:r>
            <a:r>
              <a:rPr lang="ru-RU" sz="1600" dirty="0"/>
              <a:t>экскурсию в </a:t>
            </a:r>
            <a:r>
              <a:rPr lang="ru-RU" sz="1600" dirty="0" smtClean="0"/>
              <a:t>музей </a:t>
            </a:r>
            <a:r>
              <a:rPr lang="ru-RU" sz="1600" dirty="0"/>
              <a:t>«Спорта» во Дворце </a:t>
            </a:r>
            <a:r>
              <a:rPr lang="ru-RU" sz="1600" dirty="0" smtClean="0"/>
              <a:t>спорта </a:t>
            </a:r>
            <a:r>
              <a:rPr lang="ru-RU" sz="1600" dirty="0"/>
              <a:t>«Радуга</a:t>
            </a:r>
            <a:r>
              <a:rPr lang="ru-RU" sz="1600" dirty="0" smtClean="0"/>
              <a:t>». </a:t>
            </a:r>
            <a:r>
              <a:rPr lang="ru-RU" sz="1600" dirty="0"/>
              <a:t>Директор музея </a:t>
            </a:r>
            <a:r>
              <a:rPr lang="ru-RU" sz="1600" dirty="0" smtClean="0"/>
              <a:t>Червяков </a:t>
            </a:r>
            <a:r>
              <a:rPr lang="ru-RU" sz="1600" dirty="0"/>
              <a:t>Виктор Захарович радушно встретил дошкольников и провёл незабываемую экскурсию, познакомив </a:t>
            </a:r>
            <a:r>
              <a:rPr lang="ru-RU" sz="1600" dirty="0" smtClean="0"/>
              <a:t>детей</a:t>
            </a:r>
            <a:r>
              <a:rPr lang="ru-RU" sz="1600" dirty="0"/>
              <a:t> </a:t>
            </a:r>
            <a:r>
              <a:rPr lang="ru-RU" sz="1600" dirty="0" smtClean="0"/>
              <a:t>с экспонатами </a:t>
            </a:r>
            <a:r>
              <a:rPr lang="ru-RU" sz="1600" dirty="0"/>
              <a:t>музея — наградами и кубками заслуженных спортсменов города </a:t>
            </a:r>
            <a:r>
              <a:rPr lang="ru-RU" sz="1600" dirty="0" smtClean="0"/>
              <a:t>Дубны.          С </a:t>
            </a:r>
            <a:r>
              <a:rPr lang="ru-RU" sz="1600" dirty="0"/>
              <a:t>целью приобщения </a:t>
            </a:r>
            <a:r>
              <a:rPr lang="ru-RU" sz="1600" dirty="0" smtClean="0"/>
              <a:t>дошкольников</a:t>
            </a:r>
            <a:r>
              <a:rPr lang="ru-RU" sz="1600" dirty="0"/>
              <a:t> </a:t>
            </a:r>
            <a:r>
              <a:rPr lang="ru-RU" sz="1600" dirty="0" smtClean="0"/>
              <a:t>к</a:t>
            </a:r>
            <a:r>
              <a:rPr lang="ru-RU" sz="1600" dirty="0"/>
              <a:t> </a:t>
            </a:r>
            <a:r>
              <a:rPr lang="ru-RU" sz="1600" dirty="0" smtClean="0"/>
              <a:t>здоровому</a:t>
            </a:r>
            <a:r>
              <a:rPr lang="ru-RU" sz="1600" dirty="0"/>
              <a:t> </a:t>
            </a:r>
            <a:r>
              <a:rPr lang="ru-RU" sz="1600" dirty="0" smtClean="0"/>
              <a:t>образу</a:t>
            </a:r>
            <a:r>
              <a:rPr lang="ru-RU" sz="1600" dirty="0"/>
              <a:t> </a:t>
            </a:r>
            <a:r>
              <a:rPr lang="ru-RU" sz="1600" dirty="0" smtClean="0"/>
              <a:t>жизни, Виктор </a:t>
            </a:r>
            <a:r>
              <a:rPr lang="ru-RU" sz="1600" dirty="0"/>
              <a:t>З</a:t>
            </a:r>
            <a:r>
              <a:rPr lang="ru-RU" sz="1600" dirty="0" smtClean="0"/>
              <a:t>ахарович продемонстрировал</a:t>
            </a:r>
            <a:r>
              <a:rPr lang="ru-RU" sz="1600" dirty="0"/>
              <a:t> </a:t>
            </a:r>
            <a:r>
              <a:rPr lang="ru-RU" sz="1600" dirty="0" smtClean="0"/>
              <a:t>детям</a:t>
            </a:r>
            <a:r>
              <a:rPr lang="ru-RU" sz="1600" dirty="0"/>
              <a:t> </a:t>
            </a:r>
            <a:r>
              <a:rPr lang="ru-RU" sz="1600" dirty="0" smtClean="0"/>
              <a:t>бассейн</a:t>
            </a:r>
            <a:r>
              <a:rPr lang="ru-RU" sz="1600" dirty="0"/>
              <a:t>, тренажёрные и фитнес залы, зал аэробики и тяжёлой </a:t>
            </a:r>
            <a:r>
              <a:rPr lang="ru-RU" sz="1600" dirty="0" smtClean="0"/>
              <a:t>атлетики. Дошкольники </a:t>
            </a:r>
            <a:r>
              <a:rPr lang="ru-RU" sz="1600" dirty="0"/>
              <a:t>и педагоги ДОУ поздравили коллектив Дворца Спорта «Радуга» с их 10-летием.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67116" y="449089"/>
            <a:ext cx="2527085" cy="17876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89" y="2639948"/>
            <a:ext cx="3115064" cy="20767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596" y="2643031"/>
            <a:ext cx="3115062" cy="20767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629" y="2644268"/>
            <a:ext cx="3115064" cy="20767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89" y="4749395"/>
            <a:ext cx="3103341" cy="2068894"/>
          </a:xfrm>
          <a:prstGeom prst="rect">
            <a:avLst/>
          </a:prstGeom>
        </p:spPr>
      </p:pic>
      <p:pic>
        <p:nvPicPr>
          <p:cNvPr id="9" name="Объект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392" y="4746753"/>
            <a:ext cx="3107305" cy="207153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061" y="4746752"/>
            <a:ext cx="3107301" cy="207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78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9291" y="497305"/>
            <a:ext cx="7116709" cy="52938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rgbClr val="0070C0"/>
                </a:solidFill>
              </a:rPr>
              <a:t>Художественное творчество </a:t>
            </a:r>
            <a:r>
              <a:rPr lang="ru-RU" sz="4000" b="1" dirty="0" smtClean="0">
                <a:solidFill>
                  <a:srgbClr val="0070C0"/>
                </a:solidFill>
              </a:rPr>
              <a:t>детей</a:t>
            </a:r>
            <a:r>
              <a:rPr lang="ru-RU" b="1" dirty="0" smtClean="0">
                <a:solidFill>
                  <a:srgbClr val="0070C0"/>
                </a:solidFill>
              </a:rPr>
              <a:t/>
            </a:r>
            <a:br>
              <a:rPr lang="ru-RU" b="1" dirty="0" smtClean="0">
                <a:solidFill>
                  <a:srgbClr val="0070C0"/>
                </a:solidFill>
              </a:rPr>
            </a:b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438" y="2111211"/>
            <a:ext cx="3431488" cy="1930211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22" y="4101302"/>
            <a:ext cx="4805385" cy="270302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5" t="4264" r="6153"/>
          <a:stretch/>
        </p:blipFill>
        <p:spPr>
          <a:xfrm rot="5400000">
            <a:off x="-465293" y="771983"/>
            <a:ext cx="3828099" cy="268107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466" y="4110604"/>
            <a:ext cx="4772314" cy="268442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299840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160295" y="753979"/>
            <a:ext cx="651309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    </a:t>
            </a:r>
            <a:r>
              <a:rPr lang="ru-RU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В сентябре-октябре месяце ребята делали работы по темам: «Дары природы»,  «Как животные и птицы готовятся к зиме», «Правила </a:t>
            </a: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</a:rPr>
              <a:t>дорожного движения», </a:t>
            </a:r>
            <a:r>
              <a:rPr lang="ru-RU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«Природа осенью», «Посуда».</a:t>
            </a:r>
            <a:endParaRPr lang="ru-RU" sz="2000" dirty="0">
              <a:latin typeface="Calibri" panose="020F050202020403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723" y="2111211"/>
            <a:ext cx="3447099" cy="193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305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4" r="1983"/>
          <a:stretch/>
        </p:blipFill>
        <p:spPr>
          <a:xfrm>
            <a:off x="3387588" y="4832225"/>
            <a:ext cx="2999874" cy="19455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"/>
          <a:stretch/>
        </p:blipFill>
        <p:spPr>
          <a:xfrm>
            <a:off x="6481011" y="4832225"/>
            <a:ext cx="3348623" cy="19455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864" y="137707"/>
            <a:ext cx="2926311" cy="17852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62" y="137708"/>
            <a:ext cx="3181745" cy="17897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532" y="1984352"/>
            <a:ext cx="4554024" cy="277829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94" y="4836691"/>
            <a:ext cx="3181745" cy="194109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832" y="137707"/>
            <a:ext cx="3141316" cy="176699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59" y="1985732"/>
            <a:ext cx="4804970" cy="278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54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2"/>
          <a:stretch/>
        </p:blipFill>
        <p:spPr>
          <a:xfrm>
            <a:off x="278091" y="2574843"/>
            <a:ext cx="4226254" cy="22464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49" y="147626"/>
            <a:ext cx="4226254" cy="23772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" t="2875" r="3150"/>
          <a:stretch/>
        </p:blipFill>
        <p:spPr>
          <a:xfrm>
            <a:off x="80212" y="4896976"/>
            <a:ext cx="3064041" cy="19314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222" y="4930202"/>
            <a:ext cx="3317650" cy="18661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6" b="2630"/>
          <a:stretch/>
        </p:blipFill>
        <p:spPr>
          <a:xfrm>
            <a:off x="6589040" y="4930203"/>
            <a:ext cx="3267710" cy="186617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15"/>
          <a:stretch/>
        </p:blipFill>
        <p:spPr>
          <a:xfrm>
            <a:off x="4844715" y="1703011"/>
            <a:ext cx="4781381" cy="316188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81" t="65932" r="1710"/>
          <a:stretch/>
        </p:blipFill>
        <p:spPr>
          <a:xfrm>
            <a:off x="4680807" y="115542"/>
            <a:ext cx="5041541" cy="15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72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038" y="0"/>
            <a:ext cx="8543925" cy="994611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>Осенний кросс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0" y="4654708"/>
            <a:ext cx="3227717" cy="215421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081" y="2490510"/>
            <a:ext cx="3173043" cy="21153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6" y="2490511"/>
            <a:ext cx="3173041" cy="21153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930" y="4654708"/>
            <a:ext cx="3231320" cy="215421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682" y="4654708"/>
            <a:ext cx="3231320" cy="215421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876" y="2490510"/>
            <a:ext cx="3173041" cy="2115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89098" y="830975"/>
            <a:ext cx="9097925" cy="1610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     04 </a:t>
            </a:r>
            <a:r>
              <a:rPr lang="ru-RU" sz="1400" dirty="0">
                <a:solidFill>
                  <a:srgbClr val="000000"/>
                </a:solidFill>
                <a:latin typeface="Calibri Light" panose="020F0302020204030204" pitchFamily="34" charset="0"/>
              </a:rPr>
              <a:t>октября 2017 г </a:t>
            </a:r>
            <a:r>
              <a:rPr lang="ru-RU" sz="140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в </a:t>
            </a:r>
            <a:r>
              <a:rPr lang="ru-RU" sz="1400" dirty="0">
                <a:solidFill>
                  <a:srgbClr val="000000"/>
                </a:solidFill>
                <a:latin typeface="Calibri Light" panose="020F0302020204030204" pitchFamily="34" charset="0"/>
              </a:rPr>
              <a:t>лесопарковой </a:t>
            </a:r>
            <a:r>
              <a:rPr lang="ru-RU" sz="140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зоне</a:t>
            </a:r>
            <a:r>
              <a:rPr lang="ru-RU" sz="1400" dirty="0">
                <a:solidFill>
                  <a:srgbClr val="000000"/>
                </a:solidFill>
                <a:latin typeface="Calibri Light" panose="020F0302020204030204" pitchFamily="34" charset="0"/>
              </a:rPr>
              <a:t> </a:t>
            </a:r>
            <a:r>
              <a:rPr lang="ru-RU" sz="140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у </a:t>
            </a:r>
            <a:r>
              <a:rPr lang="ru-RU" sz="1400" dirty="0">
                <a:solidFill>
                  <a:srgbClr val="000000"/>
                </a:solidFill>
                <a:latin typeface="Calibri Light" panose="020F0302020204030204" pitchFamily="34" charset="0"/>
              </a:rPr>
              <a:t>РЦ «Юность» состоялся </a:t>
            </a:r>
            <a:r>
              <a:rPr lang="ru-RU" sz="140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легкоатлетический </a:t>
            </a:r>
            <a:r>
              <a:rPr lang="ru-RU" sz="1400" dirty="0">
                <a:solidFill>
                  <a:srgbClr val="000000"/>
                </a:solidFill>
                <a:latin typeface="Calibri Light" panose="020F0302020204030204" pitchFamily="34" charset="0"/>
              </a:rPr>
              <a:t>кросс, в рамках XXIV Спартакиады </a:t>
            </a:r>
            <a:r>
              <a:rPr lang="ru-RU" sz="140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дошкольников</a:t>
            </a:r>
            <a:r>
              <a:rPr lang="ru-RU" sz="1400" dirty="0">
                <a:solidFill>
                  <a:srgbClr val="000000"/>
                </a:solidFill>
                <a:latin typeface="Calibri Light" panose="020F0302020204030204" pitchFamily="34" charset="0"/>
              </a:rPr>
              <a:t>. Дошкольники </a:t>
            </a:r>
            <a:r>
              <a:rPr lang="ru-RU" sz="140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левобережной</a:t>
            </a:r>
            <a:r>
              <a:rPr lang="ru-RU" sz="1400" dirty="0">
                <a:solidFill>
                  <a:srgbClr val="000000"/>
                </a:solidFill>
                <a:latin typeface="Calibri Light" panose="020F0302020204030204" pitchFamily="34" charset="0"/>
              </a:rPr>
              <a:t> </a:t>
            </a:r>
            <a:r>
              <a:rPr lang="ru-RU" sz="140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части </a:t>
            </a:r>
            <a:r>
              <a:rPr lang="ru-RU" sz="1400" dirty="0">
                <a:solidFill>
                  <a:srgbClr val="000000"/>
                </a:solidFill>
                <a:latin typeface="Calibri Light" panose="020F0302020204030204" pitchFamily="34" charset="0"/>
              </a:rPr>
              <a:t>города (45 участников) </a:t>
            </a:r>
            <a:r>
              <a:rPr lang="ru-RU" sz="140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соревновались </a:t>
            </a:r>
            <a:r>
              <a:rPr lang="ru-RU" sz="1400" dirty="0">
                <a:solidFill>
                  <a:srgbClr val="000000"/>
                </a:solidFill>
                <a:latin typeface="Calibri Light" panose="020F0302020204030204" pitchFamily="34" charset="0"/>
              </a:rPr>
              <a:t>в </a:t>
            </a:r>
            <a:r>
              <a:rPr lang="ru-RU" sz="140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беге </a:t>
            </a:r>
            <a:r>
              <a:rPr lang="ru-RU" sz="1400" dirty="0">
                <a:solidFill>
                  <a:srgbClr val="000000"/>
                </a:solidFill>
                <a:latin typeface="Calibri Light" panose="020F0302020204030204" pitchFamily="34" charset="0"/>
              </a:rPr>
              <a:t>на 200 метров </a:t>
            </a:r>
            <a:r>
              <a:rPr lang="ru-RU" sz="140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по лесной </a:t>
            </a:r>
            <a:r>
              <a:rPr lang="ru-RU" sz="1400" dirty="0">
                <a:solidFill>
                  <a:srgbClr val="000000"/>
                </a:solidFill>
                <a:latin typeface="Calibri Light" panose="020F0302020204030204" pitchFamily="34" charset="0"/>
              </a:rPr>
              <a:t>тропе. </a:t>
            </a:r>
            <a:r>
              <a:rPr lang="ru-RU" sz="140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На </a:t>
            </a:r>
            <a:r>
              <a:rPr lang="ru-RU" sz="1400" dirty="0">
                <a:solidFill>
                  <a:srgbClr val="000000"/>
                </a:solidFill>
                <a:latin typeface="Calibri Light" panose="020F0302020204030204" pitchFamily="34" charset="0"/>
              </a:rPr>
              <a:t>осеннем кроссе детский сад «Золотая  рыбка</a:t>
            </a:r>
            <a:r>
              <a:rPr lang="ru-RU" sz="140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» с</a:t>
            </a:r>
            <a:r>
              <a:rPr lang="ru-RU" sz="1400" dirty="0">
                <a:solidFill>
                  <a:srgbClr val="000000"/>
                </a:solidFill>
                <a:latin typeface="Calibri Light" panose="020F0302020204030204" pitchFamily="34" charset="0"/>
              </a:rPr>
              <a:t> </a:t>
            </a:r>
            <a:r>
              <a:rPr lang="ru-RU" sz="140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инструктором </a:t>
            </a:r>
            <a:r>
              <a:rPr lang="ru-RU" sz="1400" dirty="0">
                <a:solidFill>
                  <a:srgbClr val="000000"/>
                </a:solidFill>
                <a:latin typeface="Calibri Light" panose="020F0302020204030204" pitchFamily="34" charset="0"/>
              </a:rPr>
              <a:t>по физической культуре </a:t>
            </a:r>
            <a:r>
              <a:rPr lang="ru-RU" sz="1400" dirty="0" err="1">
                <a:solidFill>
                  <a:srgbClr val="000000"/>
                </a:solidFill>
                <a:latin typeface="Calibri Light" panose="020F0302020204030204" pitchFamily="34" charset="0"/>
              </a:rPr>
              <a:t>Рысихиной</a:t>
            </a:r>
            <a:r>
              <a:rPr lang="ru-RU" sz="1400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ru-RU" sz="140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Натальей Николаевной представили </a:t>
            </a:r>
            <a:r>
              <a:rPr lang="ru-RU" sz="1400" dirty="0">
                <a:solidFill>
                  <a:srgbClr val="000000"/>
                </a:solidFill>
                <a:latin typeface="Calibri Light" panose="020F0302020204030204" pitchFamily="34" charset="0"/>
              </a:rPr>
              <a:t>воспитанники </a:t>
            </a:r>
            <a:r>
              <a:rPr lang="ru-RU" sz="140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ДОУ: Козлов </a:t>
            </a:r>
            <a:r>
              <a:rPr lang="ru-RU" sz="1400" dirty="0">
                <a:solidFill>
                  <a:srgbClr val="000000"/>
                </a:solidFill>
                <a:latin typeface="Calibri Light" panose="020F0302020204030204" pitchFamily="34" charset="0"/>
              </a:rPr>
              <a:t>Тимофей, </a:t>
            </a:r>
            <a:r>
              <a:rPr lang="ru-RU" sz="1400" dirty="0" err="1">
                <a:solidFill>
                  <a:srgbClr val="000000"/>
                </a:solidFill>
                <a:latin typeface="Calibri Light" panose="020F0302020204030204" pitchFamily="34" charset="0"/>
              </a:rPr>
              <a:t>Шпаковский</a:t>
            </a:r>
            <a:r>
              <a:rPr lang="ru-RU" sz="1400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ru-RU" sz="140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Артём, Тарасюк </a:t>
            </a:r>
            <a:r>
              <a:rPr lang="ru-RU" sz="1400" dirty="0">
                <a:solidFill>
                  <a:srgbClr val="000000"/>
                </a:solidFill>
                <a:latin typeface="Calibri Light" panose="020F0302020204030204" pitchFamily="34" charset="0"/>
              </a:rPr>
              <a:t>Валентина, Булатова Ольга, Веселов </a:t>
            </a:r>
            <a:r>
              <a:rPr lang="ru-RU" sz="140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Семён</a:t>
            </a:r>
            <a:r>
              <a:rPr lang="ru-RU" sz="1400" dirty="0">
                <a:solidFill>
                  <a:srgbClr val="000000"/>
                </a:solidFill>
                <a:latin typeface="Calibri Light" panose="020F0302020204030204" pitchFamily="34" charset="0"/>
              </a:rPr>
              <a:t>, Кузьмичёв Станислав. По итогам забегов дипломами победителей  были награждены 3 мальчика и 3 </a:t>
            </a:r>
            <a:r>
              <a:rPr lang="ru-RU" sz="140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девочки</a:t>
            </a:r>
            <a:r>
              <a:rPr lang="ru-RU" sz="1400" dirty="0">
                <a:solidFill>
                  <a:srgbClr val="000000"/>
                </a:solidFill>
                <a:latin typeface="Calibri Light" panose="020F0302020204030204" pitchFamily="34" charset="0"/>
              </a:rPr>
              <a:t>. Дипломом </a:t>
            </a:r>
            <a:r>
              <a:rPr lang="ru-RU" sz="140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победителя</a:t>
            </a:r>
            <a:r>
              <a:rPr lang="ru-RU" sz="1400" dirty="0">
                <a:solidFill>
                  <a:srgbClr val="000000"/>
                </a:solidFill>
                <a:latin typeface="Calibri Light" panose="020F0302020204030204" pitchFamily="34" charset="0"/>
              </a:rPr>
              <a:t> </a:t>
            </a:r>
            <a:r>
              <a:rPr lang="ru-RU" sz="140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награждён </a:t>
            </a:r>
            <a:r>
              <a:rPr lang="ru-RU" sz="1400" dirty="0">
                <a:solidFill>
                  <a:srgbClr val="000000"/>
                </a:solidFill>
                <a:latin typeface="Calibri Light" panose="020F0302020204030204" pitchFamily="34" charset="0"/>
              </a:rPr>
              <a:t>Кузьмичёв </a:t>
            </a:r>
            <a:r>
              <a:rPr lang="ru-RU" sz="140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Станислав</a:t>
            </a:r>
            <a:r>
              <a:rPr lang="ru-RU" sz="1400" dirty="0">
                <a:solidFill>
                  <a:srgbClr val="000000"/>
                </a:solidFill>
                <a:latin typeface="Calibri Light" panose="020F0302020204030204" pitchFamily="34" charset="0"/>
              </a:rPr>
              <a:t>. </a:t>
            </a:r>
            <a:r>
              <a:rPr lang="ru-RU" sz="140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Все </a:t>
            </a:r>
            <a:r>
              <a:rPr lang="ru-RU" sz="1400" dirty="0">
                <a:solidFill>
                  <a:srgbClr val="000000"/>
                </a:solidFill>
                <a:latin typeface="Calibri Light" panose="020F0302020204030204" pitchFamily="34" charset="0"/>
              </a:rPr>
              <a:t>участники соревнований получили призы. Молодцы</a:t>
            </a:r>
            <a:r>
              <a:rPr lang="ru-RU" sz="140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! Так держать!</a:t>
            </a:r>
            <a:endParaRPr lang="ru-RU" sz="14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09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038" y="-16042"/>
            <a:ext cx="8543925" cy="78183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3A68BC"/>
                </a:solidFill>
              </a:rPr>
              <a:t>Фестиваль агитбригад</a:t>
            </a:r>
            <a:endParaRPr lang="ru-RU" b="1" dirty="0">
              <a:solidFill>
                <a:srgbClr val="3A68BC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503" y="4710519"/>
            <a:ext cx="3162993" cy="2107276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54" y="4706373"/>
            <a:ext cx="3167133" cy="211142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813" y="4706373"/>
            <a:ext cx="3181064" cy="212070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813" y="2523021"/>
            <a:ext cx="3181064" cy="212070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643" y="2534609"/>
            <a:ext cx="3179930" cy="211995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6" y="2504824"/>
            <a:ext cx="3208359" cy="213890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36884" y="657727"/>
            <a:ext cx="92903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18 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октября 2017 года 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Доме Культуры «Мир» состоялся городской фестиваль агитбригад «Мы 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ответе за свою планету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».18 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команд из разных дошкольных образовательных учреждений города в 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своих выступлениях  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отражали экологические 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проблемы 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пути их 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решения. Воспитанники подготовительной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школе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группы ДОУ №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22: Пустовалов Дмитрий, Лебедев Максим, Пяткова Софья, Булатова Ольга, Кузьмичёв Стас и Станкевич Карина представляли на 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фестивале 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агитбригаду «Эко десант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   </a:t>
            </a:r>
          </a:p>
          <a:p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 своём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выступлении 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дошкольники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призывали 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бережно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относиться к природе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и окружающему миру.</a:t>
            </a: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 В конце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мероприятия каждая 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команда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за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участие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 фестивале 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была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награждена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грамотами и памятными значками.</a:t>
            </a:r>
          </a:p>
          <a:p>
            <a:endParaRPr lang="ru-RU" sz="1400" b="0" i="0" dirty="0"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83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3081" y="-31898"/>
            <a:ext cx="6755642" cy="75523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</a:rPr>
              <a:t>Встречи с родителями</a:t>
            </a:r>
            <a:endParaRPr lang="ru-RU" sz="3200" b="1" dirty="0">
              <a:solidFill>
                <a:srgbClr val="7030A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943" y="103249"/>
            <a:ext cx="2214587" cy="147639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824" y="1612736"/>
            <a:ext cx="2206378" cy="14709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818" y="3125338"/>
            <a:ext cx="2209712" cy="14731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742" y="3002508"/>
            <a:ext cx="2434901" cy="16232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46" y="3002509"/>
            <a:ext cx="2434903" cy="162326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821" y="3005404"/>
            <a:ext cx="2430558" cy="162037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8" y="4672296"/>
            <a:ext cx="3184517" cy="212301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000" y="4647618"/>
            <a:ext cx="3221530" cy="214768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698" y="4665985"/>
            <a:ext cx="3192011" cy="212800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8071" y="545433"/>
            <a:ext cx="734428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19 октября в гости к детям подготовительной к школе группы приходила мама Димы Пустовалова – Ольга Александровна. Она познакомила детей со своей профессией экономист-финансист. Беседа проходила в игровой форме, за правильные ответы ребята получали игрушечные деньги, на которые потом купили себе конфеты. Дети познакомились с разными профессиями и узнали много интересного о работе сотрудников банка. </a:t>
            </a:r>
          </a:p>
          <a:p>
            <a:r>
              <a:rPr lang="ru-RU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1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</a:t>
            </a:r>
            <a:r>
              <a:rPr lang="en-US" sz="1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20 </a:t>
            </a:r>
            <a:r>
              <a:rPr lang="ru-RU" sz="1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октября, мама Никиты Седова, Анна Владимировна, провела для ребят мастер-класс «Украсим пирожное». Дети из кондитерской мастики лепили </a:t>
            </a:r>
            <a:r>
              <a:rPr lang="ru-RU" sz="14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мультипликаци-онного</a:t>
            </a:r>
            <a:r>
              <a:rPr lang="ru-RU" sz="1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героя </a:t>
            </a:r>
            <a:r>
              <a:rPr lang="ru-RU" sz="14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Смешарика</a:t>
            </a:r>
            <a:r>
              <a:rPr lang="ru-RU" sz="1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Нюшу, которой и украшали свои пирожные. А в заключении </a:t>
            </a:r>
          </a:p>
          <a:p>
            <a:r>
              <a:rPr lang="ru-RU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</a:t>
            </a:r>
            <a:r>
              <a:rPr lang="ru-RU" sz="1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едагоги вручили Анне Владимировне медаль</a:t>
            </a:r>
            <a:r>
              <a:rPr lang="en-US" sz="1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1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«Лучше всех!» за проведенный мастер-класс. Все остались очень довольны.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05933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4267" y="17949"/>
            <a:ext cx="7238049" cy="83225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FFC000"/>
                </a:solidFill>
              </a:rPr>
              <a:t>Осенние посиделки</a:t>
            </a:r>
            <a:endParaRPr lang="ru-RU" sz="3200" b="1" dirty="0">
              <a:solidFill>
                <a:srgbClr val="FFC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13" y="2488414"/>
            <a:ext cx="3164006" cy="21093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997" y="4689642"/>
            <a:ext cx="3164006" cy="21093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186" y="2488414"/>
            <a:ext cx="3164006" cy="21093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13" y="4689641"/>
            <a:ext cx="3164006" cy="21093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997" y="2488414"/>
            <a:ext cx="3164006" cy="210933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373" y="4689641"/>
            <a:ext cx="3164006" cy="210933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5126" y="638258"/>
            <a:ext cx="960625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26 октября в подготовительной к школе группе прошли осенние посиделки. Дети встретились с красавицей Осенью, читали стихи, пели песни, отгадывали загадки. Родители исполнили веселые частушки, а девочки станцевали танец. В конце праздника папа Оли </a:t>
            </a:r>
            <a:r>
              <a:rPr lang="ru-RU" sz="16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Булатовой</a:t>
            </a:r>
            <a:r>
              <a:rPr lang="ru-RU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Николай Иванович, показал мастер-класс из яблок «Гусеница - подсвечник».  Затем дети и родители посетили выставку «Осенняя фантазия». Закончился праздник чаепитием с угощениями.</a:t>
            </a:r>
          </a:p>
          <a:p>
            <a:r>
              <a:rPr lang="ru-RU" sz="1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Родители поблагодарили воспитателей </a:t>
            </a:r>
            <a:r>
              <a:rPr lang="ru-RU" sz="16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Сасорову</a:t>
            </a:r>
            <a:r>
              <a:rPr lang="ru-RU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Галину Анатольевну, Ракитину Лидию Ивановну и своих детей за атмосферу праздника</a:t>
            </a:r>
            <a:r>
              <a:rPr lang="ru-RU" sz="1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и </a:t>
            </a:r>
            <a:r>
              <a:rPr lang="ru-RU" sz="1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отличное </a:t>
            </a:r>
            <a:r>
              <a:rPr lang="ru-RU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настроение. </a:t>
            </a:r>
          </a:p>
          <a:p>
            <a:r>
              <a:rPr lang="ru-RU" sz="1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66299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038" y="16043"/>
            <a:ext cx="8543925" cy="802104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7030A0"/>
                </a:solidFill>
              </a:rPr>
              <a:t>Новоселье</a:t>
            </a:r>
            <a:endParaRPr lang="ru-RU" sz="3600" b="1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5011" y="689809"/>
            <a:ext cx="9424359" cy="22458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dirty="0" smtClean="0"/>
              <a:t>   30 октября в средней группе «Б» было новоселье. Дети выросли и перешли в другую группу. Ребята рассказали, как им хорошо и уютно в новой группе. Поздравить ребят пришел веселый Петрушка, который играл с ними и танцевал. Затем дети для всех гостей показали инсценировку сказки «Под грибом». В группе всех ждал ароматный чай с угощением. </a:t>
            </a:r>
          </a:p>
          <a:p>
            <a:pPr marL="0" indent="0">
              <a:buNone/>
            </a:pPr>
            <a:r>
              <a:rPr lang="ru-RU" sz="1600" dirty="0"/>
              <a:t> </a:t>
            </a:r>
            <a:r>
              <a:rPr lang="ru-RU" sz="1600" dirty="0" smtClean="0"/>
              <a:t>  Родители поблагодарили воспитателей </a:t>
            </a:r>
            <a:r>
              <a:rPr lang="ru-RU" sz="1600" dirty="0" err="1" smtClean="0"/>
              <a:t>Сасорову</a:t>
            </a:r>
            <a:r>
              <a:rPr lang="ru-RU" sz="1600" dirty="0" smtClean="0"/>
              <a:t> Галину Анатольевну, </a:t>
            </a:r>
            <a:r>
              <a:rPr lang="ru-RU" sz="1600" dirty="0" err="1" smtClean="0"/>
              <a:t>Ярлыкову</a:t>
            </a:r>
            <a:r>
              <a:rPr lang="ru-RU" sz="1600" dirty="0" smtClean="0"/>
              <a:t> Любовь Ивановну и музыкального руководителя </a:t>
            </a:r>
            <a:r>
              <a:rPr lang="ru-RU" sz="1600" dirty="0" err="1" smtClean="0"/>
              <a:t>Захаркину</a:t>
            </a:r>
            <a:r>
              <a:rPr lang="ru-RU" sz="1600" dirty="0" smtClean="0"/>
              <a:t> Татьяну Ивановну за хорошо организованное и проведенное мероприятие. Дети и родители остались довольны и получили много эмоциональных впечатлений.</a:t>
            </a:r>
            <a:endParaRPr lang="ru-RU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7" y="2534105"/>
            <a:ext cx="3088106" cy="20587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800" y="2550148"/>
            <a:ext cx="3088105" cy="20587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011" y="2550147"/>
            <a:ext cx="3088105" cy="205873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81039" y="4720634"/>
            <a:ext cx="44684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70C0"/>
                </a:solidFill>
                <a:latin typeface="+mj-lt"/>
              </a:rPr>
              <a:t>Своими руками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748" y="4694784"/>
            <a:ext cx="3729410" cy="209779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61098" y="5300338"/>
            <a:ext cx="539052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   Родители тоже принимают активное участие в жизни детей детского сада. Мама Арсения </a:t>
            </a:r>
            <a:r>
              <a:rPr lang="ru-RU" sz="1600" dirty="0" err="1" smtClean="0"/>
              <a:t>Зоричева</a:t>
            </a:r>
            <a:r>
              <a:rPr lang="ru-RU" sz="1600" dirty="0" smtClean="0"/>
              <a:t> – Марина Александровна связала пальчиковый театр. Теперь дети      с удовольствием смотрят в группе сказки с участием персонажей, сделанных руками своих родителей.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70321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1435" y="40362"/>
            <a:ext cx="8448398" cy="88231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E6AF00"/>
                </a:solidFill>
              </a:rPr>
              <a:t>Осенние досуги</a:t>
            </a:r>
            <a:endParaRPr lang="ru-RU" b="1" dirty="0">
              <a:solidFill>
                <a:srgbClr val="E6AF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98" y="3586113"/>
            <a:ext cx="2349791" cy="156827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642" y="5227053"/>
            <a:ext cx="2323512" cy="15507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2" y="1812974"/>
            <a:ext cx="2575132" cy="17167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2" y="5227053"/>
            <a:ext cx="2326105" cy="15507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705" y="3586113"/>
            <a:ext cx="2352414" cy="15682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433" y="5227054"/>
            <a:ext cx="2310880" cy="154058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855" y="3587361"/>
            <a:ext cx="2350542" cy="156702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447" y="1800942"/>
            <a:ext cx="2568760" cy="171250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932" y="5227054"/>
            <a:ext cx="2328109" cy="155207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642" y="3586113"/>
            <a:ext cx="2352413" cy="1568276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57200" y="721894"/>
            <a:ext cx="897555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Для детей младшего возраста</a:t>
            </a:r>
            <a:r>
              <a:rPr lang="ru-RU" sz="1600" dirty="0" smtClean="0">
                <a:latin typeface="+mj-lt"/>
              </a:rPr>
              <a:t> </a:t>
            </a:r>
            <a:r>
              <a:rPr lang="ru-RU" sz="1600" dirty="0">
                <a:latin typeface="+mj-lt"/>
              </a:rPr>
              <a:t>инструктор </a:t>
            </a:r>
            <a:r>
              <a:rPr lang="ru-RU" sz="1600" dirty="0" smtClean="0">
                <a:latin typeface="+mj-lt"/>
              </a:rPr>
              <a:t>по физической </a:t>
            </a:r>
            <a:r>
              <a:rPr lang="ru-RU" sz="1600" dirty="0">
                <a:latin typeface="+mj-lt"/>
              </a:rPr>
              <a:t>культуре </a:t>
            </a:r>
            <a:r>
              <a:rPr lang="ru-RU" sz="1600" dirty="0" err="1">
                <a:latin typeface="+mj-lt"/>
              </a:rPr>
              <a:t>Рысихина</a:t>
            </a:r>
            <a:r>
              <a:rPr lang="ru-RU" sz="1600" dirty="0">
                <a:latin typeface="+mj-lt"/>
              </a:rPr>
              <a:t> Наталья Николаевна</a:t>
            </a:r>
            <a:r>
              <a:rPr lang="ru-RU" sz="1600" dirty="0" smtClean="0"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 совместно с воспитателями: </a:t>
            </a:r>
            <a:r>
              <a:rPr lang="ru-RU" sz="1600" dirty="0" err="1" smtClean="0"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Разаевой</a:t>
            </a:r>
            <a:r>
              <a:rPr lang="ru-RU" sz="1600" dirty="0" smtClean="0"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 Еленой Анатольевной, </a:t>
            </a:r>
            <a:r>
              <a:rPr lang="ru-RU" sz="1600" dirty="0" err="1" smtClean="0"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Ярлыковой</a:t>
            </a:r>
            <a:r>
              <a:rPr lang="ru-RU" sz="1600" dirty="0" smtClean="0"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 Любовью Юрьевной, </a:t>
            </a:r>
            <a:r>
              <a:rPr lang="ru-RU" sz="1600" dirty="0" err="1"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М</a:t>
            </a:r>
            <a:r>
              <a:rPr lang="ru-RU" sz="1600" dirty="0" err="1" smtClean="0"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ошковой</a:t>
            </a:r>
            <a:r>
              <a:rPr lang="ru-RU" sz="1600" dirty="0" smtClean="0"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 Анной Владимировной и Никулиной Еленой Юрьевной провела физкультурные досуги «Антошка в гостях у ребят». Были проведены: увлекательная зарядка «Как дед тянул репку», беседа о здоровье (как его укреплять, чтобы не болеть),                                                                                              подвижная игра «Найди и разбуди Антошку»,                                                                                                     перетягивание каната, веселый танец «Антошка,                                                                                                          пойдем копать картошку», игра «Кто быстрее                                                                                                              соберет картошку». Дети узнали, почему день надо                                                                                                                        начинать с зарядки и для чего надо заниматься                                                                                                                                физкультурой. Было очень весело и интересно!</a:t>
            </a:r>
            <a:endParaRPr lang="ru-RU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669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7095" y="196207"/>
            <a:ext cx="5823284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Праздник «День Знаний»</a:t>
            </a:r>
            <a:br>
              <a:rPr lang="ru-RU" b="1" dirty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6081" y="785445"/>
            <a:ext cx="6234968" cy="15247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dirty="0" smtClean="0"/>
              <a:t>     День </a:t>
            </a:r>
            <a:r>
              <a:rPr lang="ru-RU" sz="1600" dirty="0"/>
              <a:t>Знаний воспитанники </a:t>
            </a:r>
            <a:r>
              <a:rPr lang="ru-RU" sz="1600" dirty="0" smtClean="0"/>
              <a:t>нашего </a:t>
            </a:r>
            <a:r>
              <a:rPr lang="ru-RU" sz="1600" dirty="0"/>
              <a:t>детского </a:t>
            </a:r>
            <a:r>
              <a:rPr lang="ru-RU" sz="1600" dirty="0" smtClean="0"/>
              <a:t>сада встретили весёлыми </a:t>
            </a:r>
            <a:r>
              <a:rPr lang="ru-RU" sz="1600" dirty="0"/>
              <a:t>праздниками. Дошкольники старших </a:t>
            </a:r>
            <a:r>
              <a:rPr lang="ru-RU" sz="1600" dirty="0" smtClean="0"/>
              <a:t>и  </a:t>
            </a:r>
            <a:r>
              <a:rPr lang="ru-RU" sz="1600" dirty="0"/>
              <a:t>подготовительных к школе </a:t>
            </a:r>
            <a:r>
              <a:rPr lang="ru-RU" sz="1600" dirty="0" smtClean="0"/>
              <a:t>групп </a:t>
            </a:r>
            <a:r>
              <a:rPr lang="ru-RU" sz="1600" dirty="0"/>
              <a:t>отметили этот праздник </a:t>
            </a:r>
            <a:r>
              <a:rPr lang="ru-RU" sz="1600" dirty="0" smtClean="0"/>
              <a:t>вместе </a:t>
            </a:r>
            <a:r>
              <a:rPr lang="ru-RU" sz="1600" dirty="0"/>
              <a:t>со сказочными героями Мальвиной и Буратино, с которыми сделали весёлую зарядку, пели песни, плясали и решали умные задачки как </a:t>
            </a:r>
            <a:r>
              <a:rPr lang="ru-RU" sz="1600" dirty="0" smtClean="0"/>
              <a:t>будущие </a:t>
            </a:r>
            <a:r>
              <a:rPr lang="ru-RU" sz="1600" dirty="0"/>
              <a:t>первоклассники</a:t>
            </a:r>
            <a:r>
              <a:rPr lang="ru-RU" sz="1600" dirty="0" smtClean="0"/>
              <a:t>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928" y="120163"/>
            <a:ext cx="3125664" cy="20837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01" y="2334242"/>
            <a:ext cx="3138863" cy="20925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904" y="2341565"/>
            <a:ext cx="3136055" cy="209070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204" y="2334242"/>
            <a:ext cx="3133725" cy="20891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627" y="4593002"/>
            <a:ext cx="3122737" cy="208182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28" y="4580304"/>
            <a:ext cx="3122736" cy="208182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867" y="4580304"/>
            <a:ext cx="3141785" cy="209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300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400" y="132732"/>
            <a:ext cx="5834743" cy="1209365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7030A0"/>
                </a:solidFill>
              </a:rPr>
              <a:t>Спортивное развлечение «Цирк, цирк, цирк»</a:t>
            </a:r>
            <a:endParaRPr lang="ru-RU" sz="3600" b="1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8196" y="1350488"/>
            <a:ext cx="5834742" cy="3274091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dirty="0" smtClean="0"/>
              <a:t>   27 октября инструктор </a:t>
            </a:r>
            <a:r>
              <a:rPr lang="ru-RU" dirty="0"/>
              <a:t>по физической культуре </a:t>
            </a:r>
            <a:r>
              <a:rPr lang="ru-RU" dirty="0" err="1"/>
              <a:t>Рысихина</a:t>
            </a:r>
            <a:r>
              <a:rPr lang="ru-RU" dirty="0"/>
              <a:t> Наталья Николаевна </a:t>
            </a:r>
            <a:r>
              <a:rPr lang="ru-RU" dirty="0" smtClean="0"/>
              <a:t>организовала </a:t>
            </a:r>
            <a:r>
              <a:rPr lang="ru-RU" dirty="0"/>
              <a:t>и провела спортивное развлечение для </a:t>
            </a:r>
            <a:r>
              <a:rPr lang="ru-RU" dirty="0" smtClean="0"/>
              <a:t>детей старших и подготовительных </a:t>
            </a:r>
            <a:r>
              <a:rPr lang="ru-RU" dirty="0"/>
              <a:t>к школе групп</a:t>
            </a:r>
            <a:r>
              <a:rPr lang="ru-RU" dirty="0" smtClean="0"/>
              <a:t>.</a:t>
            </a:r>
            <a:r>
              <a:rPr lang="en-US" dirty="0" smtClean="0"/>
              <a:t> </a:t>
            </a:r>
            <a:r>
              <a:rPr lang="ru-RU" dirty="0" smtClean="0"/>
              <a:t>В цирке выступали силачи, канатоходцы, дрессированные львы, озорные обезьянки, прыгуны в мешках, жонглёры, мишки-футболисты, кошки. Были проведены аттракционы цирковых загадок, вежливых слов, фокусы клоуна Плюха и другие номера. Было очень увлекательно!</a:t>
            </a:r>
            <a:endParaRPr lang="ru-RU" dirty="0"/>
          </a:p>
        </p:txBody>
      </p:sp>
      <p:pic>
        <p:nvPicPr>
          <p:cNvPr id="1026" name="Picture 2" descr="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264" y="2382927"/>
            <a:ext cx="3350892" cy="2236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264" y="103236"/>
            <a:ext cx="3349431" cy="2235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7" y="4648899"/>
            <a:ext cx="3228158" cy="2154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468" y="4653887"/>
            <a:ext cx="3220686" cy="2149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402" y="4648899"/>
            <a:ext cx="3228159" cy="215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544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905999" cy="6858000"/>
          </a:xfrm>
          <a:prstGeom prst="rect">
            <a:avLst/>
          </a:prstGeom>
        </p:spPr>
      </p:pic>
      <p:pic>
        <p:nvPicPr>
          <p:cNvPr id="4" name="Picture 2" descr="ДОУ №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49" y="199293"/>
            <a:ext cx="8089900" cy="126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19200" y="1559169"/>
            <a:ext cx="73620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МУНИЦИПАЛЬНОЕ АВТОНОМНОЕ ДОШКОЛЬНОЕ ОБРАЗОВАТЕЛЬНОЕ </a:t>
            </a:r>
            <a:r>
              <a:rPr lang="en-US" sz="1200" b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 </a:t>
            </a:r>
            <a:endParaRPr lang="ru-RU" sz="1200" b="1" dirty="0">
              <a:solidFill>
                <a:schemeClr val="bg2">
                  <a:lumMod val="2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r>
              <a:rPr lang="ru-RU" sz="1200" b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УЧРЕЖДЕНИЕ №22 "ЗОЛОТАЯ РЫБКА" ГОРОДА ДУБНЫ МОСКОВСКОЙ ОБЛАСТИ</a:t>
            </a:r>
            <a:endParaRPr lang="ru-RU" sz="1200" dirty="0">
              <a:latin typeface="Trebuchet MS" panose="020B0603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64523" y="3698466"/>
            <a:ext cx="35872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7033"/>
                </a:solidFill>
              </a:rPr>
              <a:t>Читайте в этом выпуске:</a:t>
            </a:r>
            <a:endParaRPr lang="ru-RU" dirty="0">
              <a:solidFill>
                <a:srgbClr val="461E64"/>
              </a:solidFill>
            </a:endParaRPr>
          </a:p>
          <a:p>
            <a:endParaRPr lang="ru-RU" dirty="0">
              <a:solidFill>
                <a:srgbClr val="461E64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248" y="3813921"/>
            <a:ext cx="2143125" cy="21431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568" y="3387945"/>
            <a:ext cx="1971492" cy="2569101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008529" y="2058912"/>
            <a:ext cx="81285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Информационно-просветительский журнал для родителей и педагогов                              Выпуск №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5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 ( апрель-май 2017)</a:t>
            </a:r>
          </a:p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ru-RU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2400" dirty="0">
                <a:solidFill>
                  <a:srgbClr val="FF0000"/>
                </a:solidFill>
              </a:rPr>
              <a:t>«Дети + Мы = радость, творчество, созидание»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344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8922" y="114144"/>
            <a:ext cx="906194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ru-RU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   От </a:t>
            </a:r>
            <a: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</a:rPr>
              <a:t>старших детей не отстали в </a:t>
            </a:r>
            <a:r>
              <a:rPr lang="ru-RU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этот </a:t>
            </a:r>
            <a: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</a:rPr>
              <a:t>день и малыши. В гостях у воспитанников </a:t>
            </a:r>
            <a:r>
              <a:rPr lang="ru-RU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младших </a:t>
            </a:r>
            <a: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</a:rPr>
              <a:t>и средних групп </a:t>
            </a:r>
            <a:r>
              <a:rPr lang="ru-RU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побывала </a:t>
            </a:r>
            <a: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</a:rPr>
              <a:t>чудесная </a:t>
            </a:r>
            <a:r>
              <a:rPr lang="ru-RU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русская </a:t>
            </a:r>
            <a: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</a:rPr>
              <a:t>сказочница — </a:t>
            </a:r>
            <a:r>
              <a:rPr lang="ru-RU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задорная </a:t>
            </a:r>
            <a: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</a:rPr>
              <a:t>девчушка-</a:t>
            </a:r>
            <a:r>
              <a:rPr lang="ru-RU" sz="1600" dirty="0" err="1">
                <a:solidFill>
                  <a:srgbClr val="000000"/>
                </a:solidFill>
                <a:latin typeface="Calibri" panose="020F0502020204030204" pitchFamily="34" charset="0"/>
              </a:rPr>
              <a:t>веселушка</a:t>
            </a:r>
            <a: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ru-RU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в волшебном </a:t>
            </a:r>
            <a: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</a:rPr>
              <a:t>сундучке которой были спрятаны загадки, игры, </a:t>
            </a:r>
            <a:r>
              <a:rPr lang="ru-RU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песни, а так же замечательный кукольный</a:t>
            </a:r>
            <a: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r>
              <a:rPr lang="ru-RU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спектакль </a:t>
            </a:r>
            <a: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</a:rPr>
              <a:t>«Зайчик и его друзья», </a:t>
            </a:r>
            <a:r>
              <a:rPr lang="ru-RU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представленный педагогами ДОУ. Дети получили яркие впечатления от этого праздника.</a:t>
            </a:r>
            <a:endParaRPr lang="ru-RU" sz="1600" dirty="0">
              <a:latin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272" y="1461029"/>
            <a:ext cx="4644244" cy="30961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4" y="1461029"/>
            <a:ext cx="4644244" cy="309616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456" y="4618894"/>
            <a:ext cx="3185743" cy="212383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192" y="4618893"/>
            <a:ext cx="3185746" cy="212383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2" y="4618893"/>
            <a:ext cx="3185746" cy="212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5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038" y="167510"/>
            <a:ext cx="8543925" cy="782059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«Весёлые старты»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68600" y="949569"/>
            <a:ext cx="4432299" cy="24523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dirty="0" smtClean="0"/>
              <a:t>   </a:t>
            </a:r>
            <a:r>
              <a:rPr lang="ru-RU" sz="1800" dirty="0" smtClean="0"/>
              <a:t>4 </a:t>
            </a:r>
            <a:r>
              <a:rPr lang="ru-RU" sz="1800" dirty="0"/>
              <a:t>сентября 2017 года </a:t>
            </a:r>
            <a:r>
              <a:rPr lang="ru-RU" sz="1800" dirty="0" smtClean="0"/>
              <a:t>в </a:t>
            </a:r>
            <a:r>
              <a:rPr lang="ru-RU" sz="1800" dirty="0"/>
              <a:t>ДОУ инструктор </a:t>
            </a:r>
            <a:r>
              <a:rPr lang="ru-RU" sz="1800" dirty="0" smtClean="0"/>
              <a:t> по </a:t>
            </a:r>
            <a:r>
              <a:rPr lang="ru-RU" sz="1800" dirty="0"/>
              <a:t>физической культуре </a:t>
            </a:r>
            <a:r>
              <a:rPr lang="ru-RU" sz="1800" dirty="0" err="1"/>
              <a:t>Рысихина</a:t>
            </a:r>
            <a:r>
              <a:rPr lang="ru-RU" sz="1800" dirty="0"/>
              <a:t> Наталья Николаевна для </a:t>
            </a:r>
            <a:r>
              <a:rPr lang="ru-RU" sz="1800" dirty="0" smtClean="0"/>
              <a:t>детей </a:t>
            </a:r>
            <a:r>
              <a:rPr lang="ru-RU" sz="1800" dirty="0"/>
              <a:t>старшего дошкольного возраста </a:t>
            </a:r>
            <a:r>
              <a:rPr lang="ru-RU" sz="1800" dirty="0" smtClean="0"/>
              <a:t>организовала «Весёлые старты». 76 воспитанников старших </a:t>
            </a:r>
            <a:r>
              <a:rPr lang="ru-RU" sz="1800" dirty="0"/>
              <a:t>и подготовительных к школе групп приняли участие в спортивных эстафетах</a:t>
            </a:r>
            <a:r>
              <a:rPr lang="ru-RU" sz="1800" dirty="0" smtClean="0"/>
              <a:t>. Дети получили заряд бодрости и хорошее настроение. </a:t>
            </a:r>
            <a:endParaRPr lang="ru-RU" sz="1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882" y="154811"/>
            <a:ext cx="2370486" cy="15820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882" y="1819825"/>
            <a:ext cx="2370486" cy="15820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11" y="167511"/>
            <a:ext cx="2373132" cy="15820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15" y="1823787"/>
            <a:ext cx="2367145" cy="15798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088" y="3490354"/>
            <a:ext cx="2371520" cy="158101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115" y="3478855"/>
            <a:ext cx="2388767" cy="159251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185" y="5157055"/>
            <a:ext cx="2360915" cy="157394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18" y="3478855"/>
            <a:ext cx="2360916" cy="157394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071" y="5157055"/>
            <a:ext cx="2360917" cy="157394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564" y="3478855"/>
            <a:ext cx="2360916" cy="157394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8" y="5152492"/>
            <a:ext cx="2374604" cy="158306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760" y="5158255"/>
            <a:ext cx="2359115" cy="157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42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365127"/>
            <a:ext cx="6146912" cy="981074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3A68BC"/>
                </a:solidFill>
              </a:rPr>
              <a:t>Встреча с инспектором ГИБДД</a:t>
            </a:r>
            <a:br>
              <a:rPr lang="ru-RU" sz="3200" b="1" dirty="0">
                <a:solidFill>
                  <a:srgbClr val="3A68BC"/>
                </a:solidFill>
              </a:rPr>
            </a:br>
            <a:endParaRPr lang="ru-RU" sz="3200" dirty="0">
              <a:solidFill>
                <a:srgbClr val="3A68BC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901700"/>
            <a:ext cx="6275368" cy="34297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dirty="0" smtClean="0"/>
              <a:t>     7 </a:t>
            </a:r>
            <a:r>
              <a:rPr lang="ru-RU" sz="1600" dirty="0"/>
              <a:t>сентября 2017 года </a:t>
            </a:r>
            <a:r>
              <a:rPr lang="ru-RU" sz="1600" dirty="0" smtClean="0"/>
              <a:t>в </a:t>
            </a:r>
            <a:r>
              <a:rPr lang="ru-RU" sz="1600" dirty="0"/>
              <a:t>рамках Месячника по безопасности </a:t>
            </a:r>
            <a:r>
              <a:rPr lang="ru-RU" sz="1600" dirty="0" smtClean="0"/>
              <a:t>государственный </a:t>
            </a:r>
            <a:r>
              <a:rPr lang="ru-RU" sz="1600" dirty="0"/>
              <a:t>инспектор по пропаганде  безопасного дорожного движения ОМВД по </a:t>
            </a:r>
            <a:r>
              <a:rPr lang="ru-RU" sz="1600" dirty="0" smtClean="0"/>
              <a:t>г</a:t>
            </a:r>
            <a:r>
              <a:rPr lang="ru-RU" sz="1600" dirty="0"/>
              <a:t>. Дубна </a:t>
            </a:r>
            <a:r>
              <a:rPr lang="ru-RU" sz="1600" dirty="0" err="1" smtClean="0"/>
              <a:t>Клочкова</a:t>
            </a:r>
            <a:r>
              <a:rPr lang="ru-RU" sz="1600" dirty="0" smtClean="0"/>
              <a:t> </a:t>
            </a:r>
            <a:r>
              <a:rPr lang="ru-RU" sz="1600" dirty="0"/>
              <a:t>Светлана </a:t>
            </a:r>
            <a:r>
              <a:rPr lang="ru-RU" sz="1600" dirty="0" smtClean="0"/>
              <a:t>Владимировна провела познавательную </a:t>
            </a:r>
            <a:r>
              <a:rPr lang="ru-RU" sz="1600" dirty="0"/>
              <a:t>беседу </a:t>
            </a:r>
            <a:r>
              <a:rPr lang="ru-RU" sz="1600" dirty="0" smtClean="0"/>
              <a:t>со </a:t>
            </a:r>
            <a:r>
              <a:rPr lang="ru-RU" sz="1600" dirty="0"/>
              <a:t>старшими </a:t>
            </a:r>
            <a:r>
              <a:rPr lang="ru-RU" sz="1600" dirty="0" smtClean="0"/>
              <a:t>дошкольниками. Дети узнали, как вести себя на дороге и что бывает, если не соблюдать правила дорожного движения.</a:t>
            </a:r>
            <a:endParaRPr lang="ru-RU" sz="1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03" y="2403231"/>
            <a:ext cx="3162674" cy="21108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237" y="2403231"/>
            <a:ext cx="3162675" cy="21108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371" y="2403232"/>
            <a:ext cx="3185254" cy="21235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04" y="4642338"/>
            <a:ext cx="3175458" cy="21169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634" y="4638084"/>
            <a:ext cx="3164256" cy="210950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18" y="234463"/>
            <a:ext cx="3086134" cy="205742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940" y="4642338"/>
            <a:ext cx="3177417" cy="212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02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16523" y="84222"/>
            <a:ext cx="6013939" cy="926432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</a:rPr>
              <a:t>Пожарные в гостях у </a:t>
            </a:r>
            <a:r>
              <a:rPr lang="ru-RU" sz="3600" b="1" dirty="0" smtClean="0">
                <a:solidFill>
                  <a:srgbClr val="C00000"/>
                </a:solidFill>
              </a:rPr>
              <a:t>дошколят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181215" y="855785"/>
            <a:ext cx="6321993" cy="18855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 smtClean="0"/>
              <a:t>     18  сентября  на  территорию  ДОУ  №</a:t>
            </a:r>
            <a:r>
              <a:rPr lang="ru-RU" sz="1800" dirty="0"/>
              <a:t>22 </a:t>
            </a:r>
            <a:r>
              <a:rPr lang="ru-RU" sz="1800" dirty="0" smtClean="0"/>
              <a:t> прибыли     сотрудники МЧС на пожарной машине. Пожарные</a:t>
            </a:r>
            <a:r>
              <a:rPr lang="ru-RU" sz="1800" dirty="0"/>
              <a:t> </a:t>
            </a:r>
            <a:r>
              <a:rPr lang="ru-RU" sz="1800" dirty="0" smtClean="0"/>
              <a:t>провели познавательную</a:t>
            </a:r>
            <a:r>
              <a:rPr lang="ru-RU" sz="1800" dirty="0"/>
              <a:t> </a:t>
            </a:r>
            <a:r>
              <a:rPr lang="ru-RU" sz="1800" dirty="0" smtClean="0"/>
              <a:t>беседу</a:t>
            </a:r>
            <a:r>
              <a:rPr lang="ru-RU" sz="1800" dirty="0"/>
              <a:t>, </a:t>
            </a:r>
            <a:r>
              <a:rPr lang="ru-RU" sz="1800" dirty="0" smtClean="0"/>
              <a:t>продемонстрировали возможности техники. Дошкольники</a:t>
            </a:r>
            <a:r>
              <a:rPr lang="ru-RU" sz="1800" dirty="0"/>
              <a:t>  узнали много интересного о работе пожарной части, о том, как работает современная техника</a:t>
            </a:r>
            <a:r>
              <a:rPr lang="ru-RU" sz="1800" dirty="0" smtClean="0"/>
              <a:t>. Ребята </a:t>
            </a:r>
            <a:r>
              <a:rPr lang="ru-RU" sz="1800" dirty="0"/>
              <a:t>примерили шлем и перчатки  пожарного, посидели в пожарной машине, рассмотрели содержимое машины.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4" y="2844054"/>
            <a:ext cx="3231507" cy="21567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861" y="459155"/>
            <a:ext cx="3384333" cy="22587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3" y="5124244"/>
            <a:ext cx="2426398" cy="16175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84" y="5138705"/>
            <a:ext cx="2426399" cy="16175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"/>
          <a:stretch/>
        </p:blipFill>
        <p:spPr>
          <a:xfrm>
            <a:off x="5005754" y="5135965"/>
            <a:ext cx="2371228" cy="16175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355" y="2844053"/>
            <a:ext cx="3235114" cy="215674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597" y="5135965"/>
            <a:ext cx="2425322" cy="161688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081" y="2844053"/>
            <a:ext cx="3235113" cy="215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6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038" y="-269631"/>
            <a:ext cx="8196262" cy="1298331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E6AF00"/>
                </a:solidFill>
              </a:rPr>
              <a:t>Праздник осени</a:t>
            </a:r>
            <a:endParaRPr lang="ru-RU" b="1" dirty="0">
              <a:solidFill>
                <a:srgbClr val="E6AF0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12675" y="575187"/>
            <a:ext cx="9303273" cy="263028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dirty="0"/>
              <a:t>20 сентября в детском саду прошли праздники Осени. Дети старших и подготовительных к школе групп приняли участие в игровой программе на спортивном участке ДОУ</a:t>
            </a:r>
            <a:r>
              <a:rPr lang="ru-RU" sz="1800" dirty="0" smtClean="0"/>
              <a:t>.</a:t>
            </a:r>
            <a:r>
              <a:rPr lang="en-US" sz="1800" dirty="0" smtClean="0"/>
              <a:t> </a:t>
            </a:r>
            <a:r>
              <a:rPr lang="ru-RU" sz="1800" dirty="0" smtClean="0"/>
              <a:t>Они соревновались в эстафетах: «Сбор урожая», «Не промочи </a:t>
            </a:r>
            <a:r>
              <a:rPr lang="ru-RU" sz="1800" dirty="0"/>
              <a:t>н</a:t>
            </a:r>
            <a:r>
              <a:rPr lang="ru-RU" sz="1800" dirty="0" smtClean="0"/>
              <a:t>оги», «Лесные дары осени»,                                                                                                                                                                                           танцевали с листочками,                                                                                                              отгадывали загадки. Были                                                                                                                            проведены подвижные игры:                                                                                                «Листопад», «Капли дождя»,                                                                                                        «Перелетные птицы». Детям                                                                                                                              очень понравился праздник и                                                                                                                                                                   они замечательно провели время.</a:t>
            </a:r>
          </a:p>
          <a:p>
            <a:pPr marL="0" indent="0" algn="ctr">
              <a:buNone/>
            </a:pPr>
            <a:endParaRPr lang="ru-RU" sz="1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3" y="3241620"/>
            <a:ext cx="3134888" cy="17633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9" y="1434727"/>
            <a:ext cx="3134889" cy="17633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76" y="5047232"/>
            <a:ext cx="3134889" cy="17633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664" y="3232083"/>
            <a:ext cx="3134889" cy="17633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664" y="1407712"/>
            <a:ext cx="3134889" cy="17633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395" y="3156340"/>
            <a:ext cx="3265249" cy="183670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927" y="5043948"/>
            <a:ext cx="3148587" cy="177108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" b="9770"/>
          <a:stretch/>
        </p:blipFill>
        <p:spPr>
          <a:xfrm>
            <a:off x="6695765" y="5056454"/>
            <a:ext cx="3050200" cy="175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43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226" y="4622800"/>
            <a:ext cx="3212184" cy="21414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725" y="4622800"/>
            <a:ext cx="3212187" cy="21414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0" y="4636559"/>
            <a:ext cx="3191257" cy="21298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770" y="2406709"/>
            <a:ext cx="3205261" cy="215106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665" y="2400367"/>
            <a:ext cx="3245624" cy="216374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12" y="220975"/>
            <a:ext cx="3181772" cy="212354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771" y="220975"/>
            <a:ext cx="3185323" cy="2123549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3350666" y="304801"/>
            <a:ext cx="320224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 </a:t>
            </a:r>
            <a:r>
              <a:rPr lang="ru-RU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Дети младших и средних групп встречали Осень, с Ёжиком, Сорокой и Белочкой. В завершении праздников Осень одарила дошколят яблоками. Воспитанникам было интересно, познавательно и весело! </a:t>
            </a:r>
            <a:endParaRPr lang="ru-RU" sz="16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9" y="2401096"/>
            <a:ext cx="3246215" cy="216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042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038" y="7662"/>
            <a:ext cx="8543925" cy="65407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День мира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6" name="Объект 1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725" y="3028386"/>
            <a:ext cx="2404190" cy="160279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022" y="4663057"/>
            <a:ext cx="3206948" cy="21403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251" y="3028386"/>
            <a:ext cx="2404192" cy="16027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6" y="3016354"/>
            <a:ext cx="2423794" cy="16176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7" y="1372649"/>
            <a:ext cx="2422001" cy="161466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505" y="4663057"/>
            <a:ext cx="3210528" cy="214035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2" y="4663057"/>
            <a:ext cx="3210528" cy="214035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129" y="3028386"/>
            <a:ext cx="2404193" cy="160279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322" y="1384680"/>
            <a:ext cx="2422000" cy="161466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4549" y="577516"/>
            <a:ext cx="9399181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сентября 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воспитатели подготовительной 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школе 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группы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Ракитина 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Лидия Ивановна и </a:t>
            </a:r>
            <a:r>
              <a:rPr lang="ru-RU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Сасорова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Галина Анатольевна 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организовали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праздник 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«День Мира». 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Дети 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родители, объединившись 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«единую 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семью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пели песни: «Так давайте устроим большой 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хоровод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…», «Пусть всегда 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будет 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солнце..», «Миру, мир!» 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Дети 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родители 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читали 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стихи о мире и добре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 Дети станцевали                                                                           символичный танец «Белое, синее, красное», а затем                                                                                                                                                                       преподнесли родителям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Белого голубя - символ мира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завершении 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праздника на участке 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группы дети вместе                                                                                                                                                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родителями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посадили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вишню. После чего родители                                                                                  написали свои отзывы об этом мероприятии,                                                                                                             выразив огромную благодарность за замечательный и                                                                                    добрый праздник Мира воспитателям и детям. </a:t>
            </a:r>
            <a:endParaRPr lang="ru-RU" sz="14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77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17331</TotalTime>
  <Words>761</Words>
  <Application>Microsoft Office PowerPoint</Application>
  <PresentationFormat>Лист A4 (210x297 мм)</PresentationFormat>
  <Paragraphs>74</Paragraphs>
  <Slides>21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Arial Unicode MS</vt:lpstr>
      <vt:lpstr>Arial</vt:lpstr>
      <vt:lpstr>Calibri</vt:lpstr>
      <vt:lpstr>Calibri Light</vt:lpstr>
      <vt:lpstr>Century Gothic</vt:lpstr>
      <vt:lpstr>Trebuchet MS</vt:lpstr>
      <vt:lpstr>office theme</vt:lpstr>
      <vt:lpstr>Презентация PowerPoint</vt:lpstr>
      <vt:lpstr>Праздник «День Знаний» </vt:lpstr>
      <vt:lpstr>Презентация PowerPoint</vt:lpstr>
      <vt:lpstr>«Весёлые старты»</vt:lpstr>
      <vt:lpstr>Встреча с инспектором ГИБДД </vt:lpstr>
      <vt:lpstr>Пожарные в гостях у дошколят</vt:lpstr>
      <vt:lpstr>Праздник осени</vt:lpstr>
      <vt:lpstr>Презентация PowerPoint</vt:lpstr>
      <vt:lpstr>День мира</vt:lpstr>
      <vt:lpstr>Музей спорта</vt:lpstr>
      <vt:lpstr>Художественное творчество детей </vt:lpstr>
      <vt:lpstr>Презентация PowerPoint</vt:lpstr>
      <vt:lpstr>Презентация PowerPoint</vt:lpstr>
      <vt:lpstr>Осенний кросс</vt:lpstr>
      <vt:lpstr>Фестиваль агитбригад</vt:lpstr>
      <vt:lpstr>Встречи с родителями</vt:lpstr>
      <vt:lpstr>Осенние посиделки</vt:lpstr>
      <vt:lpstr>Новоселье</vt:lpstr>
      <vt:lpstr>Осенние досуги</vt:lpstr>
      <vt:lpstr>Спортивное развлечение «Цирк, цирк, цирк»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Кристина Шпаковская</dc:creator>
  <cp:lastModifiedBy>asus-</cp:lastModifiedBy>
  <cp:revision>273</cp:revision>
  <dcterms:created xsi:type="dcterms:W3CDTF">2017-02-04T13:07:18Z</dcterms:created>
  <dcterms:modified xsi:type="dcterms:W3CDTF">2017-11-07T19:32:06Z</dcterms:modified>
</cp:coreProperties>
</file>