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8"/>
  </p:notesMasterIdLst>
  <p:sldIdLst>
    <p:sldId id="276" r:id="rId2"/>
    <p:sldId id="271" r:id="rId3"/>
    <p:sldId id="266" r:id="rId4"/>
    <p:sldId id="256" r:id="rId5"/>
    <p:sldId id="260" r:id="rId6"/>
    <p:sldId id="258" r:id="rId7"/>
    <p:sldId id="272" r:id="rId8"/>
    <p:sldId id="274" r:id="rId9"/>
    <p:sldId id="264" r:id="rId10"/>
    <p:sldId id="261" r:id="rId11"/>
    <p:sldId id="263" r:id="rId12"/>
    <p:sldId id="265" r:id="rId13"/>
    <p:sldId id="270" r:id="rId14"/>
    <p:sldId id="269" r:id="rId15"/>
    <p:sldId id="268" r:id="rId16"/>
    <p:sldId id="267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FAA8"/>
    <a:srgbClr val="EFFBA7"/>
    <a:srgbClr val="FFFFF7"/>
    <a:srgbClr val="C0C2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03" autoAdjust="0"/>
    <p:restoredTop sz="86420" autoAdjust="0"/>
  </p:normalViewPr>
  <p:slideViewPr>
    <p:cSldViewPr snapToGrid="0">
      <p:cViewPr varScale="1">
        <p:scale>
          <a:sx n="76" d="100"/>
          <a:sy n="76" d="100"/>
        </p:scale>
        <p:origin x="4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280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E21E3-D048-4733-824E-FCBD1A4E6365}" type="datetimeFigureOut">
              <a:rPr lang="ru-RU" smtClean="0"/>
              <a:pPr/>
              <a:t>30.05.2018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9F0D23-BECA-4E00-95B6-DF103CB88D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114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2CB00-5130-4902-881B-B6B49471A387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643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F0D23-BECA-4E00-95B6-DF103CB88D9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187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F0D23-BECA-4E00-95B6-DF103CB88D9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057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FCE51-25D5-49D0-81D5-75CA92182CE8}" type="datetimeFigureOut">
              <a:rPr lang="ru-RU" smtClean="0"/>
              <a:pPr/>
              <a:t>30.05.2018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D140D-4EF3-4DD7-A738-F290B83736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481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FCE51-25D5-49D0-81D5-75CA92182CE8}" type="datetimeFigureOut">
              <a:rPr lang="ru-RU" smtClean="0"/>
              <a:pPr/>
              <a:t>30.05.2018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D140D-4EF3-4DD7-A738-F290B83736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489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FCE51-25D5-49D0-81D5-75CA92182CE8}" type="datetimeFigureOut">
              <a:rPr lang="ru-RU" smtClean="0"/>
              <a:pPr/>
              <a:t>30.05.2018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D140D-4EF3-4DD7-A738-F290B83736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961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FCE51-25D5-49D0-81D5-75CA92182CE8}" type="datetimeFigureOut">
              <a:rPr lang="ru-RU" smtClean="0"/>
              <a:pPr/>
              <a:t>30.05.2018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D140D-4EF3-4DD7-A738-F290B83736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815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FCE51-25D5-49D0-81D5-75CA92182CE8}" type="datetimeFigureOut">
              <a:rPr lang="ru-RU" smtClean="0"/>
              <a:pPr/>
              <a:t>30.05.2018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D140D-4EF3-4DD7-A738-F290B83736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283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FCE51-25D5-49D0-81D5-75CA92182CE8}" type="datetimeFigureOut">
              <a:rPr lang="ru-RU" smtClean="0"/>
              <a:pPr/>
              <a:t>30.05.2018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D140D-4EF3-4DD7-A738-F290B83736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22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FCE51-25D5-49D0-81D5-75CA92182CE8}" type="datetimeFigureOut">
              <a:rPr lang="ru-RU" smtClean="0"/>
              <a:pPr/>
              <a:t>30.05.2018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D140D-4EF3-4DD7-A738-F290B83736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480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FCE51-25D5-49D0-81D5-75CA92182CE8}" type="datetimeFigureOut">
              <a:rPr lang="ru-RU" smtClean="0"/>
              <a:pPr/>
              <a:t>30.05.2018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D140D-4EF3-4DD7-A738-F290B83736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600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FCE51-25D5-49D0-81D5-75CA92182CE8}" type="datetimeFigureOut">
              <a:rPr lang="ru-RU" smtClean="0"/>
              <a:pPr/>
              <a:t>30.05.2018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D140D-4EF3-4DD7-A738-F290B83736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338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FCE51-25D5-49D0-81D5-75CA92182CE8}" type="datetimeFigureOut">
              <a:rPr lang="ru-RU" smtClean="0"/>
              <a:pPr/>
              <a:t>30.05.2018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D140D-4EF3-4DD7-A738-F290B83736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134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FCE51-25D5-49D0-81D5-75CA92182CE8}" type="datetimeFigureOut">
              <a:rPr lang="ru-RU" smtClean="0"/>
              <a:pPr/>
              <a:t>30.05.2018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D140D-4EF3-4DD7-A738-F290B83736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056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FCE51-25D5-49D0-81D5-75CA92182CE8}" type="datetimeFigureOut">
              <a:rPr lang="ru-RU" smtClean="0"/>
              <a:pPr/>
              <a:t>30.05.2018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D140D-4EF3-4DD7-A738-F290B83736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402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81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12" Type="http://schemas.openxmlformats.org/officeDocument/2006/relationships/image" Target="../media/image80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jpeg"/><Relationship Id="rId11" Type="http://schemas.openxmlformats.org/officeDocument/2006/relationships/image" Target="../media/image79.jpe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13" Type="http://schemas.openxmlformats.org/officeDocument/2006/relationships/image" Target="../media/image110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12" Type="http://schemas.openxmlformats.org/officeDocument/2006/relationships/image" Target="../media/image109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3.jpeg"/><Relationship Id="rId11" Type="http://schemas.openxmlformats.org/officeDocument/2006/relationships/image" Target="../media/image108.jpeg"/><Relationship Id="rId5" Type="http://schemas.openxmlformats.org/officeDocument/2006/relationships/image" Target="../media/image102.jpeg"/><Relationship Id="rId10" Type="http://schemas.openxmlformats.org/officeDocument/2006/relationships/image" Target="../media/image107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4000">
              <a:srgbClr val="C0C2C1">
                <a:lumMod val="0"/>
                <a:lumOff val="100000"/>
              </a:srgbClr>
            </a:gs>
            <a:gs pos="0">
              <a:srgbClr val="EFFBA7"/>
            </a:gs>
            <a:gs pos="78000">
              <a:schemeClr val="accent6">
                <a:lumMod val="20000"/>
                <a:lumOff val="80000"/>
              </a:schemeClr>
            </a:gs>
            <a:gs pos="53000">
              <a:schemeClr val="accent5">
                <a:lumMod val="20000"/>
                <a:lumOff val="80000"/>
              </a:schemeClr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09800" y="2933633"/>
            <a:ext cx="5040372" cy="3924367"/>
          </a:xfrm>
        </p:spPr>
        <p:txBody>
          <a:bodyPr>
            <a:normAutofit fontScale="85000" lnSpcReduction="20000"/>
          </a:bodyPr>
          <a:lstStyle/>
          <a:p>
            <a:endParaRPr lang="ru-RU" dirty="0" smtClean="0">
              <a:solidFill>
                <a:srgbClr val="007033"/>
              </a:solidFill>
            </a:endParaRPr>
          </a:p>
          <a:p>
            <a:r>
              <a:rPr lang="ru-RU" sz="2000" dirty="0" smtClean="0">
                <a:solidFill>
                  <a:srgbClr val="007033"/>
                </a:solidFill>
              </a:rPr>
              <a:t>Читайте </a:t>
            </a:r>
            <a:r>
              <a:rPr lang="ru-RU" sz="2000" dirty="0">
                <a:solidFill>
                  <a:srgbClr val="007033"/>
                </a:solidFill>
              </a:rPr>
              <a:t>в этом </a:t>
            </a:r>
            <a:r>
              <a:rPr lang="ru-RU" sz="2000" dirty="0" smtClean="0">
                <a:solidFill>
                  <a:srgbClr val="007033"/>
                </a:solidFill>
              </a:rPr>
              <a:t>выпуске:</a:t>
            </a:r>
          </a:p>
          <a:p>
            <a:r>
              <a:rPr lang="ru-RU" sz="1800" dirty="0" smtClean="0"/>
              <a:t>Физкультура </a:t>
            </a:r>
            <a:r>
              <a:rPr lang="ru-RU" sz="1800" dirty="0"/>
              <a:t>на </a:t>
            </a:r>
            <a:r>
              <a:rPr lang="ru-RU" sz="1800" dirty="0" smtClean="0"/>
              <a:t>улице</a:t>
            </a:r>
            <a:r>
              <a:rPr lang="ru-RU" sz="1800" dirty="0" smtClean="0">
                <a:solidFill>
                  <a:srgbClr val="007033"/>
                </a:solidFill>
              </a:rPr>
              <a:t>              </a:t>
            </a:r>
            <a:r>
              <a:rPr lang="ru-RU" sz="1800" dirty="0" smtClean="0"/>
              <a:t>Праздник 8 Марта              </a:t>
            </a:r>
            <a:endParaRPr lang="en-US" sz="1800" dirty="0" smtClean="0"/>
          </a:p>
          <a:p>
            <a:r>
              <a:rPr lang="ru-RU" sz="1800" dirty="0" smtClean="0"/>
              <a:t>Досуг с родителями</a:t>
            </a:r>
            <a:r>
              <a:rPr lang="en-US" sz="1800" dirty="0" smtClean="0"/>
              <a:t> </a:t>
            </a:r>
            <a:r>
              <a:rPr lang="ru-RU" sz="1800" dirty="0" smtClean="0"/>
              <a:t>          </a:t>
            </a:r>
            <a:r>
              <a:rPr lang="ru-RU" sz="1800" dirty="0"/>
              <a:t>Экскурсия на </a:t>
            </a:r>
            <a:r>
              <a:rPr lang="ru-RU" sz="1800" dirty="0" err="1"/>
              <a:t>грачевник</a:t>
            </a:r>
            <a:endParaRPr lang="ru-RU" sz="1800" dirty="0" smtClean="0"/>
          </a:p>
          <a:p>
            <a:r>
              <a:rPr lang="ru-RU" sz="1800" dirty="0" smtClean="0"/>
              <a:t>Художественное творчество детей</a:t>
            </a:r>
          </a:p>
          <a:p>
            <a:r>
              <a:rPr lang="ru-RU" sz="1800" dirty="0" smtClean="0"/>
              <a:t>Педагогический марафон</a:t>
            </a:r>
          </a:p>
          <a:p>
            <a:r>
              <a:rPr lang="ru-RU" sz="1800" dirty="0"/>
              <a:t>Городская Спартакиада </a:t>
            </a:r>
            <a:r>
              <a:rPr lang="ru-RU" sz="1800" dirty="0" smtClean="0"/>
              <a:t>дошкольников</a:t>
            </a:r>
          </a:p>
          <a:p>
            <a:r>
              <a:rPr lang="ru-RU" sz="1800" dirty="0" smtClean="0"/>
              <a:t>Спортивные досуги</a:t>
            </a:r>
            <a:r>
              <a:rPr lang="en-US" sz="1800" dirty="0"/>
              <a:t> </a:t>
            </a:r>
            <a:r>
              <a:rPr lang="en-US" sz="1800" dirty="0" smtClean="0"/>
              <a:t>     </a:t>
            </a:r>
            <a:r>
              <a:rPr lang="ru-RU" sz="1800" dirty="0" smtClean="0"/>
              <a:t>   </a:t>
            </a:r>
            <a:r>
              <a:rPr lang="en-US" sz="1800" dirty="0" smtClean="0"/>
              <a:t>    </a:t>
            </a:r>
            <a:r>
              <a:rPr lang="ru-RU" sz="1800" dirty="0" smtClean="0"/>
              <a:t>Экспериментирование </a:t>
            </a:r>
          </a:p>
          <a:p>
            <a:r>
              <a:rPr lang="ru-RU" sz="1800" dirty="0" smtClean="0"/>
              <a:t>Выставка </a:t>
            </a:r>
            <a:r>
              <a:rPr lang="ru-RU" sz="1800" dirty="0"/>
              <a:t>творческих </a:t>
            </a:r>
            <a:r>
              <a:rPr lang="ru-RU" sz="1800" dirty="0" smtClean="0"/>
              <a:t>работ </a:t>
            </a:r>
          </a:p>
          <a:p>
            <a:r>
              <a:rPr lang="ru-RU" sz="1800" dirty="0" smtClean="0"/>
              <a:t>Московский </a:t>
            </a:r>
            <a:r>
              <a:rPr lang="ru-RU" sz="1800" dirty="0"/>
              <a:t>Международный салон образования </a:t>
            </a:r>
            <a:endParaRPr lang="ru-RU" sz="1800" dirty="0" smtClean="0"/>
          </a:p>
          <a:p>
            <a:r>
              <a:rPr lang="ru-RU" sz="1800" dirty="0"/>
              <a:t>Фестиваль детских талантов «Лучше всех»</a:t>
            </a:r>
            <a:r>
              <a:rPr lang="ru-RU" sz="1800" b="1" dirty="0">
                <a:solidFill>
                  <a:srgbClr val="002060"/>
                </a:solidFill>
              </a:rPr>
              <a:t> </a:t>
            </a:r>
            <a:endParaRPr lang="ru-RU" sz="1800" dirty="0" smtClean="0"/>
          </a:p>
          <a:p>
            <a:r>
              <a:rPr lang="ru-RU" sz="1800" dirty="0" smtClean="0"/>
              <a:t> Внеплановая </a:t>
            </a:r>
            <a:r>
              <a:rPr lang="ru-RU" sz="1800" dirty="0"/>
              <a:t>тренировка при </a:t>
            </a:r>
            <a:r>
              <a:rPr lang="ru-RU" sz="1800" dirty="0" smtClean="0"/>
              <a:t>пожаре</a:t>
            </a:r>
          </a:p>
          <a:p>
            <a:r>
              <a:rPr lang="ru-RU" sz="1800" dirty="0" smtClean="0"/>
              <a:t>Дни открытых дверей в ДОУ</a:t>
            </a:r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dirty="0" smtClean="0">
              <a:solidFill>
                <a:srgbClr val="461E64"/>
              </a:solidFill>
            </a:endParaRPr>
          </a:p>
        </p:txBody>
      </p:sp>
      <p:pic>
        <p:nvPicPr>
          <p:cNvPr id="4" name="Picture 2" descr="ДОУ №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16135"/>
            <a:ext cx="7467600" cy="117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" y="1316157"/>
            <a:ext cx="9143999" cy="433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8" b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МУНИЦИПАЛЬНОЕ АВТОНОМНОЕ ДОШКОЛЬНОЕ ОБРАЗОВАТЕЛЬНОЕ </a:t>
            </a:r>
            <a:r>
              <a:rPr lang="en-US" sz="1108" b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 </a:t>
            </a:r>
            <a:endParaRPr lang="ru-RU" sz="1108" b="1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r>
              <a:rPr lang="ru-RU" sz="1108" b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УЧРЕЖДЕНИЕ №22 "ЗОЛОТАЯ РЫБКА" ГОРОДА ДУБНЫ МОСКОВСКОЙ ОБЛАСТИ</a:t>
            </a:r>
            <a:endParaRPr lang="ru-RU" sz="1108" dirty="0">
              <a:latin typeface="Trebuchet MS" panose="020B0603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6148" y="2010468"/>
            <a:ext cx="8341204" cy="1200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62" dirty="0">
                <a:solidFill>
                  <a:schemeClr val="bg2">
                    <a:lumMod val="25000"/>
                  </a:schemeClr>
                </a:solidFill>
              </a:rPr>
              <a:t>Информационно-просветительский журнал для родителей и педагогов                              Выпуск </a:t>
            </a:r>
            <a:r>
              <a:rPr lang="ru-RU" sz="1662" dirty="0" smtClean="0">
                <a:solidFill>
                  <a:schemeClr val="bg2">
                    <a:lumMod val="25000"/>
                  </a:schemeClr>
                </a:solidFill>
              </a:rPr>
              <a:t>№9 </a:t>
            </a:r>
            <a:r>
              <a:rPr lang="ru-RU" sz="1662" dirty="0">
                <a:solidFill>
                  <a:schemeClr val="bg2">
                    <a:lumMod val="25000"/>
                  </a:schemeClr>
                </a:solidFill>
              </a:rPr>
              <a:t>( </a:t>
            </a:r>
            <a:r>
              <a:rPr lang="ru-RU" sz="1662" dirty="0" smtClean="0">
                <a:solidFill>
                  <a:schemeClr val="bg2">
                    <a:lumMod val="25000"/>
                  </a:schemeClr>
                </a:solidFill>
              </a:rPr>
              <a:t>март-апрель 2018)</a:t>
            </a:r>
            <a:endParaRPr lang="ru-RU" sz="1662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ru-RU" sz="1662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sz="1662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215" dirty="0">
                <a:solidFill>
                  <a:srgbClr val="FF0000"/>
                </a:solidFill>
              </a:rPr>
              <a:t>«Дети + Мы = радость, творчество, созидание»</a:t>
            </a:r>
            <a:endParaRPr lang="ru-RU" sz="1662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4" y="3525964"/>
            <a:ext cx="2470516" cy="3219392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046" name="Picture 22" descr="ÐÐ°ÑÑÐ¸Ð½ÐºÐ¸ Ð¿Ð¾ Ð·Ð°Ð¿ÑÐ¾ÑÑ ÑÑÐ»ÑÐ¿Ð°Ð½Ñ Ð½Ð° Ð±ÐµÐ»Ð¾Ð¼ ÑÐ¾Ð½Ðµ ÑÐ¸ÑÑÐ½Ð¾Ðº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7" t="7419" r="6858" b="5697"/>
          <a:stretch/>
        </p:blipFill>
        <p:spPr bwMode="auto">
          <a:xfrm>
            <a:off x="7224772" y="4134154"/>
            <a:ext cx="1736035" cy="242514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6350" h="4445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95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313" y="1"/>
            <a:ext cx="8375373" cy="715617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</a:rPr>
              <a:t>Спортивные досуги</a:t>
            </a: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6324" y="690218"/>
            <a:ext cx="9031345" cy="990598"/>
          </a:xfrm>
        </p:spPr>
        <p:txBody>
          <a:bodyPr/>
          <a:lstStyle/>
          <a:p>
            <a:pPr algn="ctr"/>
            <a:r>
              <a:rPr lang="ru-RU" sz="1400" dirty="0" smtClean="0"/>
              <a:t>В марте месяце инструктор по физической культуре </a:t>
            </a:r>
            <a:r>
              <a:rPr lang="ru-RU" sz="1400" dirty="0" err="1" smtClean="0"/>
              <a:t>Рысихина</a:t>
            </a:r>
            <a:r>
              <a:rPr lang="ru-RU" sz="1400" dirty="0" smtClean="0"/>
              <a:t> Наталья Николаевна провела спортивные досуги.       В младшей группах – «Мой веселый звонкий мяч», в средних группах –  «Страна любимых игр» вместе с гномиками «Почему» и «Потому», в старших группах - «Красная шапочка», в подготовительных к школе группах – «Олимпийские надежды».</a:t>
            </a:r>
          </a:p>
          <a:p>
            <a:endParaRPr lang="ru-RU" sz="1400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4" y="1591917"/>
            <a:ext cx="2211456" cy="14743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00" y="1591917"/>
            <a:ext cx="2211456" cy="14743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785" y="1591916"/>
            <a:ext cx="2211458" cy="14743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534" y="3114258"/>
            <a:ext cx="2211458" cy="14743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2" y="3114258"/>
            <a:ext cx="2211456" cy="14743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086" y="1591916"/>
            <a:ext cx="2211457" cy="14743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4" y="5329581"/>
            <a:ext cx="2223050" cy="14820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785" y="5329581"/>
            <a:ext cx="2221389" cy="14809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079" y="5330359"/>
            <a:ext cx="2215589" cy="147705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00" y="5337627"/>
            <a:ext cx="2211458" cy="147430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8" y="3115511"/>
            <a:ext cx="2210213" cy="147347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6324" y="4584695"/>
            <a:ext cx="90313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В апреле </a:t>
            </a:r>
            <a:r>
              <a:rPr lang="ru-RU" sz="1400" dirty="0"/>
              <a:t>месяце </a:t>
            </a:r>
            <a:r>
              <a:rPr lang="ru-RU" sz="1400" dirty="0" smtClean="0"/>
              <a:t>в младших группах – «Полет на планету «Будь здоров», в средних группах – «Полет в космос», в старших и подготовительных к школе группах совместные досуги – «Путешествие по космическим планетам» и «Большое космическое путешествие».</a:t>
            </a:r>
            <a:endParaRPr lang="ru-RU" sz="14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453" y="3098165"/>
            <a:ext cx="2235597" cy="149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2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3126"/>
            <a:ext cx="5923723" cy="4343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rgbClr val="00B0F0"/>
                </a:solidFill>
              </a:rPr>
              <a:t>Экспериментирование</a:t>
            </a:r>
            <a:endParaRPr lang="ru-RU" sz="3200" dirty="0">
              <a:solidFill>
                <a:srgbClr val="00B0F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2764" y="538038"/>
            <a:ext cx="5743494" cy="1057261"/>
          </a:xfrm>
        </p:spPr>
        <p:txBody>
          <a:bodyPr>
            <a:normAutofit fontScale="92500"/>
          </a:bodyPr>
          <a:lstStyle/>
          <a:p>
            <a:pPr algn="ctr"/>
            <a:r>
              <a:rPr lang="ru-RU" sz="1400" dirty="0" smtClean="0"/>
              <a:t>12 апреля в день космонавтики воспитатель </a:t>
            </a:r>
            <a:r>
              <a:rPr lang="ru-RU" sz="1400" dirty="0" err="1" smtClean="0"/>
              <a:t>Сасорова</a:t>
            </a:r>
            <a:r>
              <a:rPr lang="ru-RU" sz="1400" dirty="0" smtClean="0"/>
              <a:t> Галина Анатольевна организовала и провела с детьми подготовительной и средней группы опыты и эксперименты: «Воздушный шарик», «Пузыри через соломинку», «Теннисный шарик», «Апельсины» (тонут, не тонут). Дети узнали, что такое воздух, каким он бывает, где его можно увидеть и услышать. </a:t>
            </a: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722" y="94909"/>
            <a:ext cx="3078236" cy="41043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3" y="4280451"/>
            <a:ext cx="3399644" cy="25497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593" y="1563496"/>
            <a:ext cx="3510354" cy="26327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128" y="4280451"/>
            <a:ext cx="1912299" cy="25497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1" y="1563496"/>
            <a:ext cx="1978658" cy="26382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06" y="4280451"/>
            <a:ext cx="3399643" cy="254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3082"/>
            <a:ext cx="7886700" cy="687927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</a:rPr>
              <a:t>Выставка творческих работ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8783" y="689113"/>
            <a:ext cx="8772939" cy="1139687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/>
              <a:t>В апреле месяце в нашем ДОУ прошла выставка творческих работ «Я -ПАТРИОТ!» Было представлено много интересных работ и рисунков, </a:t>
            </a:r>
            <a:r>
              <a:rPr lang="ru-RU" sz="1400" dirty="0"/>
              <a:t>сделанных руками детей совместно с </a:t>
            </a:r>
            <a:r>
              <a:rPr lang="ru-RU" sz="1400" dirty="0" smtClean="0"/>
              <a:t>родителями. В каждой группе воспитатели провели беседы о космосе, космонавтах , подвигах во время Великой Отечественной войны, а затем ребята посетили выставку.</a:t>
            </a: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6"/>
          <a:stretch/>
        </p:blipFill>
        <p:spPr>
          <a:xfrm>
            <a:off x="0" y="1625600"/>
            <a:ext cx="9144000" cy="52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7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538" y="365126"/>
            <a:ext cx="6056243" cy="132556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Московский Международный салон образования </a:t>
            </a:r>
            <a:r>
              <a:rPr lang="ru-RU" sz="3600" b="1" dirty="0" smtClean="0">
                <a:solidFill>
                  <a:srgbClr val="002060"/>
                </a:solidFill>
              </a:rPr>
              <a:t>– 2018 </a:t>
            </a:r>
            <a:r>
              <a:rPr lang="ru-RU" sz="3600" b="1" dirty="0">
                <a:solidFill>
                  <a:srgbClr val="002060"/>
                </a:solidFill>
              </a:rPr>
              <a:t/>
            </a:r>
            <a:br>
              <a:rPr lang="ru-RU" sz="3600" b="1" dirty="0">
                <a:solidFill>
                  <a:srgbClr val="002060"/>
                </a:solidFill>
              </a:rPr>
            </a:b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8539" y="1417984"/>
            <a:ext cx="6056243" cy="23764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/>
              <a:t>21 апреля 2018 года заведующий </a:t>
            </a:r>
            <a:r>
              <a:rPr lang="ru-RU" sz="2000" dirty="0" smtClean="0"/>
              <a:t>ДОУ №</a:t>
            </a:r>
            <a:r>
              <a:rPr lang="ru-RU" sz="2000" dirty="0"/>
              <a:t>22 Иванова Ирина Анатольевна и заместитель заведующего по воспитательной и методической работе Руденко Антонина Анатольевна </a:t>
            </a:r>
            <a:r>
              <a:rPr lang="ru-RU" sz="2000" dirty="0" smtClean="0"/>
              <a:t>приняли </a:t>
            </a:r>
            <a:r>
              <a:rPr lang="ru-RU" sz="2000" dirty="0"/>
              <a:t>участие </a:t>
            </a:r>
            <a:r>
              <a:rPr lang="ru-RU" sz="2000" dirty="0" smtClean="0"/>
              <a:t>в</a:t>
            </a:r>
            <a:r>
              <a:rPr lang="ru-RU" sz="2000" dirty="0"/>
              <a:t> </a:t>
            </a:r>
            <a:r>
              <a:rPr lang="ru-RU" sz="2000" dirty="0" err="1" smtClean="0"/>
              <a:t>квест-игре</a:t>
            </a:r>
            <a:r>
              <a:rPr lang="ru-RU" sz="2000" dirty="0" smtClean="0"/>
              <a:t> </a:t>
            </a:r>
            <a:r>
              <a:rPr lang="ru-RU" sz="2000" dirty="0"/>
              <a:t>«Реактор инноваций Подмосковья» на площадке </a:t>
            </a:r>
            <a:r>
              <a:rPr lang="ru-RU" sz="2000" dirty="0" smtClean="0"/>
              <a:t>Министерства </a:t>
            </a:r>
            <a:r>
              <a:rPr lang="ru-RU" sz="2000" dirty="0"/>
              <a:t>образования Московской области </a:t>
            </a:r>
            <a:r>
              <a:rPr lang="ru-RU" sz="2000" dirty="0" smtClean="0"/>
              <a:t>в </a:t>
            </a:r>
            <a:r>
              <a:rPr lang="ru-RU" sz="2000" dirty="0"/>
              <a:t>рамках </a:t>
            </a:r>
            <a:r>
              <a:rPr lang="ru-RU" sz="2000" dirty="0" smtClean="0"/>
              <a:t>Московского </a:t>
            </a:r>
            <a:r>
              <a:rPr lang="ru-RU" sz="2000" dirty="0"/>
              <a:t>Международного салона образования — </a:t>
            </a:r>
            <a:r>
              <a:rPr lang="ru-RU" sz="2000" dirty="0" smtClean="0"/>
              <a:t>2018</a:t>
            </a:r>
            <a:r>
              <a:rPr lang="ru-RU" sz="2000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0" y="3839815"/>
            <a:ext cx="4467641" cy="29784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846" y="3839815"/>
            <a:ext cx="4467641" cy="29784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6" b="7301"/>
          <a:stretch/>
        </p:blipFill>
        <p:spPr>
          <a:xfrm>
            <a:off x="6559826" y="110367"/>
            <a:ext cx="2491409" cy="368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6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65470"/>
            <a:ext cx="7886700" cy="154742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Фестиваль </a:t>
            </a:r>
            <a:r>
              <a:rPr lang="ru-RU" sz="3200" b="1" dirty="0">
                <a:solidFill>
                  <a:srgbClr val="0070C0"/>
                </a:solidFill>
              </a:rPr>
              <a:t>детских талантов </a:t>
            </a:r>
            <a:r>
              <a:rPr lang="ru-RU" sz="3200" b="1" dirty="0" smtClean="0">
                <a:solidFill>
                  <a:srgbClr val="0070C0"/>
                </a:solidFill>
              </a:rPr>
              <a:t>«</a:t>
            </a:r>
            <a:r>
              <a:rPr lang="ru-RU" sz="3200" b="1" dirty="0">
                <a:solidFill>
                  <a:srgbClr val="0070C0"/>
                </a:solidFill>
              </a:rPr>
              <a:t>Лучше всех!»</a:t>
            </a:r>
            <a:r>
              <a:rPr lang="ru-RU" b="1" dirty="0">
                <a:solidFill>
                  <a:srgbClr val="0070C0"/>
                </a:solidFill>
              </a:rPr>
              <a:t/>
            </a:r>
            <a:br>
              <a:rPr lang="ru-RU" b="1" dirty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8363" y="907811"/>
            <a:ext cx="8652681" cy="3660955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sz="1800" dirty="0" smtClean="0"/>
              <a:t>   </a:t>
            </a:r>
            <a:r>
              <a:rPr lang="ru-RU" sz="1900" dirty="0" smtClean="0"/>
              <a:t>23.04.2018 г. </a:t>
            </a:r>
            <a:r>
              <a:rPr lang="ru-RU" sz="1900" dirty="0"/>
              <a:t>в</a:t>
            </a:r>
            <a:r>
              <a:rPr lang="ru-RU" sz="1900" dirty="0" smtClean="0"/>
              <a:t>оспитанник ДОУ №</a:t>
            </a:r>
            <a:r>
              <a:rPr lang="ru-RU" sz="1900" dirty="0"/>
              <a:t>22 </a:t>
            </a:r>
            <a:r>
              <a:rPr lang="ru-RU" sz="1900" dirty="0" smtClean="0"/>
              <a:t>Пустовалов </a:t>
            </a:r>
            <a:r>
              <a:rPr lang="ru-RU" sz="1900" dirty="0"/>
              <a:t>Дмитрий представил своё увлечение, достижения </a:t>
            </a:r>
            <a:r>
              <a:rPr lang="ru-RU" sz="1900" dirty="0" smtClean="0"/>
              <a:t>и награды в финале </a:t>
            </a:r>
            <a:r>
              <a:rPr lang="ru-RU" sz="1900" dirty="0"/>
              <a:t>городского фестиваля детских талантов «Лучше всех!» на </a:t>
            </a:r>
            <a:r>
              <a:rPr lang="ru-RU" sz="1900" dirty="0" smtClean="0"/>
              <a:t>сцене Дворца Культуры </a:t>
            </a:r>
            <a:r>
              <a:rPr lang="ru-RU" sz="1900" dirty="0"/>
              <a:t>«Октябрь</a:t>
            </a:r>
            <a:r>
              <a:rPr lang="ru-RU" sz="1900" dirty="0" smtClean="0"/>
              <a:t>».                                                                                                                                                        </a:t>
            </a:r>
          </a:p>
          <a:p>
            <a:pPr algn="just"/>
            <a:r>
              <a:rPr lang="ru-RU" sz="1900" dirty="0"/>
              <a:t> </a:t>
            </a:r>
            <a:r>
              <a:rPr lang="ru-RU" sz="1900" dirty="0" smtClean="0"/>
              <a:t>  Семья </a:t>
            </a:r>
            <a:r>
              <a:rPr lang="ru-RU" sz="1900" dirty="0"/>
              <a:t>Дмитрия для </a:t>
            </a:r>
            <a:r>
              <a:rPr lang="ru-RU" sz="1900" dirty="0" smtClean="0"/>
              <a:t>участия</a:t>
            </a:r>
            <a:r>
              <a:rPr lang="ru-RU" sz="1900" dirty="0"/>
              <a:t> </a:t>
            </a:r>
            <a:r>
              <a:rPr lang="ru-RU" sz="1900" dirty="0" smtClean="0"/>
              <a:t>в </a:t>
            </a:r>
            <a:r>
              <a:rPr lang="ru-RU" sz="1900" dirty="0"/>
              <a:t>фестивале </a:t>
            </a:r>
            <a:r>
              <a:rPr lang="ru-RU" sz="1900" dirty="0" smtClean="0"/>
              <a:t>подготовила </a:t>
            </a:r>
            <a:r>
              <a:rPr lang="ru-RU" sz="1900" dirty="0"/>
              <a:t>фильм, </a:t>
            </a:r>
            <a:r>
              <a:rPr lang="ru-RU" sz="1900" dirty="0" smtClean="0"/>
              <a:t>в </a:t>
            </a:r>
            <a:r>
              <a:rPr lang="ru-RU" sz="1900" dirty="0"/>
              <a:t>результате </a:t>
            </a:r>
            <a:r>
              <a:rPr lang="ru-RU" sz="1900" dirty="0" smtClean="0"/>
              <a:t>просмотра </a:t>
            </a:r>
            <a:r>
              <a:rPr lang="ru-RU" sz="1900" dirty="0"/>
              <a:t>которого организаторы </a:t>
            </a:r>
            <a:r>
              <a:rPr lang="ru-RU" sz="1900" dirty="0" smtClean="0"/>
              <a:t>фестиваля </a:t>
            </a:r>
            <a:r>
              <a:rPr lang="ru-RU" sz="1900" dirty="0"/>
              <a:t>пригласили Диму </a:t>
            </a:r>
            <a:r>
              <a:rPr lang="ru-RU" sz="1900" dirty="0" smtClean="0"/>
              <a:t>для </a:t>
            </a:r>
            <a:r>
              <a:rPr lang="ru-RU" sz="1900" dirty="0"/>
              <a:t>участия в </a:t>
            </a:r>
            <a:r>
              <a:rPr lang="ru-RU" sz="1900" dirty="0" smtClean="0"/>
              <a:t>финале.                                                 </a:t>
            </a:r>
          </a:p>
          <a:p>
            <a:pPr algn="just"/>
            <a:r>
              <a:rPr lang="ru-RU" sz="1900" dirty="0" smtClean="0"/>
              <a:t>   Пустовалов Дима - </a:t>
            </a:r>
            <a:r>
              <a:rPr lang="ru-RU" sz="1900" dirty="0"/>
              <a:t>сильнейший </a:t>
            </a:r>
            <a:r>
              <a:rPr lang="ru-RU" sz="1900" dirty="0" err="1" smtClean="0"/>
              <a:t>беговелист</a:t>
            </a:r>
            <a:r>
              <a:rPr lang="ru-RU" sz="1900" dirty="0" smtClean="0"/>
              <a:t> </a:t>
            </a:r>
            <a:r>
              <a:rPr lang="ru-RU" sz="1900" dirty="0"/>
              <a:t>России. </a:t>
            </a:r>
            <a:r>
              <a:rPr lang="ru-RU" sz="1900" dirty="0" smtClean="0"/>
              <a:t>Участвовал </a:t>
            </a:r>
            <a:r>
              <a:rPr lang="ru-RU" sz="1900" dirty="0"/>
              <a:t>в различных </a:t>
            </a:r>
            <a:r>
              <a:rPr lang="ru-RU" sz="1900" dirty="0" smtClean="0"/>
              <a:t>соревнования</a:t>
            </a:r>
            <a:r>
              <a:rPr lang="ru-RU" sz="1900" dirty="0"/>
              <a:t>, проводимых в городах: Дубна, Дмитров, Тула, </a:t>
            </a:r>
            <a:r>
              <a:rPr lang="ru-RU" sz="1900" dirty="0" smtClean="0"/>
              <a:t>Санкт-Петербург</a:t>
            </a:r>
            <a:r>
              <a:rPr lang="ru-RU" sz="1900" dirty="0"/>
              <a:t>, Москва, Казань, Сочи, Минск и </a:t>
            </a:r>
            <a:r>
              <a:rPr lang="ru-RU" sz="1900" dirty="0" smtClean="0"/>
              <a:t>других.</a:t>
            </a:r>
          </a:p>
          <a:p>
            <a:pPr algn="just"/>
            <a:r>
              <a:rPr lang="ru-RU" sz="1900" dirty="0"/>
              <a:t> </a:t>
            </a:r>
            <a:r>
              <a:rPr lang="ru-RU" sz="1900" dirty="0" smtClean="0"/>
              <a:t>  Сейчас он осваивает мотоцикл.</a:t>
            </a:r>
            <a:r>
              <a:rPr lang="ru-RU" sz="1900" dirty="0"/>
              <a:t> </a:t>
            </a:r>
            <a:r>
              <a:rPr lang="ru-RU" sz="1900" dirty="0" smtClean="0"/>
              <a:t>Участвовал </a:t>
            </a:r>
            <a:r>
              <a:rPr lang="ru-RU" sz="1900" dirty="0"/>
              <a:t>в кубке Губернатора Московской области </a:t>
            </a:r>
            <a:r>
              <a:rPr lang="ru-RU" sz="1900" dirty="0" smtClean="0"/>
              <a:t>в городе Волоколамске</a:t>
            </a:r>
            <a:r>
              <a:rPr lang="ru-RU" sz="1900" dirty="0"/>
              <a:t>.</a:t>
            </a:r>
          </a:p>
          <a:p>
            <a:pPr algn="just"/>
            <a:r>
              <a:rPr lang="ru-RU" sz="1900" dirty="0" smtClean="0"/>
              <a:t>   Дмитрий </a:t>
            </a:r>
            <a:r>
              <a:rPr lang="ru-RU" sz="1900" dirty="0"/>
              <a:t>принял участие  в более чем 100 </a:t>
            </a:r>
            <a:r>
              <a:rPr lang="ru-RU" sz="1900" dirty="0" smtClean="0"/>
              <a:t>соревнований: 26 </a:t>
            </a:r>
            <a:r>
              <a:rPr lang="ru-RU" sz="1900" dirty="0"/>
              <a:t>раз </a:t>
            </a:r>
            <a:r>
              <a:rPr lang="ru-RU" sz="1900" dirty="0" smtClean="0"/>
              <a:t>- занял </a:t>
            </a:r>
            <a:r>
              <a:rPr lang="ru-RU" sz="1900" dirty="0"/>
              <a:t>призовые места, стал </a:t>
            </a:r>
            <a:r>
              <a:rPr lang="ru-RU" sz="1900" dirty="0" smtClean="0"/>
              <a:t>Победителем, 15 </a:t>
            </a:r>
            <a:r>
              <a:rPr lang="ru-RU" sz="1900" dirty="0"/>
              <a:t>раз — 2 место, 12 раз — 3 </a:t>
            </a:r>
            <a:r>
              <a:rPr lang="ru-RU" sz="1900" dirty="0" smtClean="0"/>
              <a:t>место.</a:t>
            </a:r>
          </a:p>
          <a:p>
            <a:pPr algn="just"/>
            <a:r>
              <a:rPr lang="ru-RU" sz="1900" dirty="0" smtClean="0"/>
              <a:t>Желаем Дмитрию новых побед, спортивных достижений, осуществления самых смелых планов, везения, вдохновения и прекрасного настроения!!!   Так держать,  Дима — ты  ЛУЧШЕ ВСЕХ!!!!!</a:t>
            </a:r>
          </a:p>
          <a:p>
            <a:pPr algn="ctr"/>
            <a:endParaRPr lang="ru-RU" sz="19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041" y="4596063"/>
            <a:ext cx="2951746" cy="22138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1" y="4596063"/>
            <a:ext cx="2951745" cy="22138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315" y="4596063"/>
            <a:ext cx="2951745" cy="221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9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4070" y="238539"/>
            <a:ext cx="4810539" cy="136497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Внеплановая тренировка </a:t>
            </a:r>
            <a:r>
              <a:rPr lang="ru-RU" sz="3200" b="1" dirty="0" smtClean="0">
                <a:solidFill>
                  <a:srgbClr val="C00000"/>
                </a:solidFill>
              </a:rPr>
              <a:t>при </a:t>
            </a:r>
            <a:r>
              <a:rPr lang="ru-RU" sz="3200" b="1" dirty="0">
                <a:solidFill>
                  <a:srgbClr val="C00000"/>
                </a:solidFill>
              </a:rPr>
              <a:t>пожаре</a:t>
            </a:r>
            <a:br>
              <a:rPr lang="ru-RU" sz="3200" b="1" dirty="0">
                <a:solidFill>
                  <a:srgbClr val="C00000"/>
                </a:solidFill>
              </a:rPr>
            </a:b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6568" y="1188313"/>
            <a:ext cx="5564565" cy="1727166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/>
              <a:t>24 </a:t>
            </a:r>
            <a:r>
              <a:rPr lang="ru-RU" sz="1800" dirty="0"/>
              <a:t>апреля 2018 года, в 10.45 в ДОУ №</a:t>
            </a:r>
            <a:r>
              <a:rPr lang="ru-RU" sz="1800" dirty="0" smtClean="0"/>
              <a:t>22  </a:t>
            </a:r>
            <a:r>
              <a:rPr lang="ru-RU" sz="1800" dirty="0"/>
              <a:t>прошла внеплановая тренировка эвакуации детей и персонала при пожаре. </a:t>
            </a:r>
            <a:r>
              <a:rPr lang="ru-RU" sz="1800" dirty="0" smtClean="0"/>
              <a:t>Сотрудники и воспитанники действовали</a:t>
            </a:r>
            <a:r>
              <a:rPr lang="ru-RU" sz="1800" dirty="0"/>
              <a:t> </a:t>
            </a:r>
            <a:r>
              <a:rPr lang="ru-RU" sz="1800" dirty="0" smtClean="0"/>
              <a:t>быстро</a:t>
            </a:r>
            <a:r>
              <a:rPr lang="ru-RU" sz="1800" dirty="0"/>
              <a:t>, чётко и </a:t>
            </a:r>
            <a:r>
              <a:rPr lang="ru-RU" sz="1800" dirty="0" smtClean="0"/>
              <a:t>слаженно.</a:t>
            </a:r>
            <a:r>
              <a:rPr lang="ru-RU" sz="1800" dirty="0"/>
              <a:t> </a:t>
            </a:r>
            <a:r>
              <a:rPr lang="ru-RU" sz="1800" dirty="0" smtClean="0"/>
              <a:t>После объектовой тренировки инспектор ГПП СПСЧ  Воробьёв Д.И. провёл с дошкольниками профилактическую беседу.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68" y="3079059"/>
            <a:ext cx="5564565" cy="37097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347" y="128381"/>
            <a:ext cx="3219551" cy="21463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347" y="4642403"/>
            <a:ext cx="3219551" cy="21463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347" y="2383735"/>
            <a:ext cx="3219551" cy="214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05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6"/>
            <a:ext cx="7886700" cy="76862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7030A0"/>
                </a:solidFill>
              </a:rPr>
              <a:t>Дни открытых дверей</a:t>
            </a:r>
            <a:r>
              <a:rPr lang="ru-RU" sz="3600" dirty="0">
                <a:solidFill>
                  <a:srgbClr val="7030A0"/>
                </a:solidFill>
              </a:rPr>
              <a:t> </a:t>
            </a:r>
            <a:r>
              <a:rPr lang="ru-RU" sz="3600" dirty="0" smtClean="0">
                <a:solidFill>
                  <a:srgbClr val="7030A0"/>
                </a:solidFill>
              </a:rPr>
              <a:t>в ДОУ</a:t>
            </a:r>
            <a:endParaRPr lang="ru-RU" sz="3600" dirty="0">
              <a:solidFill>
                <a:srgbClr val="7030A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8297" y="781880"/>
            <a:ext cx="8627164" cy="1427912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/>
              <a:t>В апреле месяце в </a:t>
            </a:r>
            <a:r>
              <a:rPr lang="ru-RU" sz="1600" dirty="0"/>
              <a:t>ДОУ №22 «Золотая </a:t>
            </a:r>
            <a:r>
              <a:rPr lang="ru-RU" sz="1600" dirty="0" smtClean="0"/>
              <a:t>рыбка» прошли дни открытых дверей.                                             Это </a:t>
            </a:r>
            <a:r>
              <a:rPr lang="ru-RU" sz="1600" dirty="0"/>
              <a:t>одна из форм работы, которая предоставляет родителям детей </a:t>
            </a:r>
            <a:r>
              <a:rPr lang="ru-RU" sz="1600" dirty="0" smtClean="0"/>
              <a:t>возможность </a:t>
            </a:r>
            <a:r>
              <a:rPr lang="ru-RU" sz="1600" dirty="0"/>
              <a:t>познакомиться с детским садом, его традициями, задачами </a:t>
            </a:r>
            <a:r>
              <a:rPr lang="ru-RU" sz="1600" dirty="0" err="1"/>
              <a:t>воспитательно</a:t>
            </a:r>
            <a:r>
              <a:rPr lang="ru-RU" sz="1600" dirty="0"/>
              <a:t>-образовательного процесса, </a:t>
            </a:r>
            <a:r>
              <a:rPr lang="ru-RU" sz="1600" dirty="0" smtClean="0"/>
              <a:t>установить</a:t>
            </a:r>
            <a:r>
              <a:rPr lang="ru-RU" sz="1600" dirty="0"/>
              <a:t> </a:t>
            </a:r>
            <a:r>
              <a:rPr lang="ru-RU" sz="1600" dirty="0" smtClean="0"/>
              <a:t>доверительные </a:t>
            </a:r>
            <a:r>
              <a:rPr lang="ru-RU" sz="1600" dirty="0"/>
              <a:t>отношения </a:t>
            </a:r>
            <a:r>
              <a:rPr lang="ru-RU" sz="1600" dirty="0" smtClean="0"/>
              <a:t>между родителями </a:t>
            </a:r>
            <a:r>
              <a:rPr lang="ru-RU" sz="1600" dirty="0"/>
              <a:t>и </a:t>
            </a:r>
            <a:r>
              <a:rPr lang="ru-RU" sz="1600" dirty="0" smtClean="0"/>
              <a:t>педагогами.                                                                                                                                       Родители </a:t>
            </a:r>
            <a:r>
              <a:rPr lang="ru-RU" sz="1600" dirty="0"/>
              <a:t>в каждой группе смогли посмотреть разнообразные виды образовательной деятельности: занятия, досуги, мастер-классы.</a:t>
            </a:r>
          </a:p>
          <a:p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4" y="5343696"/>
            <a:ext cx="2211821" cy="14745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202" y="5343937"/>
            <a:ext cx="2211459" cy="14743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533" y="5350806"/>
            <a:ext cx="2206487" cy="14709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70" y="5350806"/>
            <a:ext cx="2211460" cy="14743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6" y="3800058"/>
            <a:ext cx="2211821" cy="14745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325" y="3800057"/>
            <a:ext cx="2211821" cy="14745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839" y="3799643"/>
            <a:ext cx="2212442" cy="14749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82" y="3805560"/>
            <a:ext cx="2211821" cy="14745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5" y="2256420"/>
            <a:ext cx="2211821" cy="14745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81" y="2256420"/>
            <a:ext cx="2211821" cy="147454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839" y="2256421"/>
            <a:ext cx="2212442" cy="147496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022" y="2249548"/>
            <a:ext cx="2211460" cy="147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4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970" y="199158"/>
            <a:ext cx="5362421" cy="108667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rgbClr val="00B0F0"/>
                </a:solidFill>
              </a:rPr>
              <a:t>Физкультура на улице</a:t>
            </a:r>
            <a:r>
              <a:rPr lang="ru-RU" dirty="0">
                <a:solidFill>
                  <a:srgbClr val="00B0F0"/>
                </a:solidFill>
              </a:rPr>
              <a:t/>
            </a:r>
            <a:br>
              <a:rPr lang="ru-RU" dirty="0">
                <a:solidFill>
                  <a:srgbClr val="00B0F0"/>
                </a:solidFill>
              </a:rPr>
            </a:b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" y="2761571"/>
            <a:ext cx="2976770" cy="198451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826" y="4809365"/>
            <a:ext cx="2990418" cy="19936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4" y="4809365"/>
            <a:ext cx="2976770" cy="19845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385" y="172654"/>
            <a:ext cx="3787859" cy="25252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474" y="2761570"/>
            <a:ext cx="2976770" cy="19845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33" y="2761570"/>
            <a:ext cx="2976770" cy="19845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3" t="12801"/>
          <a:stretch/>
        </p:blipFill>
        <p:spPr>
          <a:xfrm>
            <a:off x="3070385" y="4810663"/>
            <a:ext cx="2976770" cy="198321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98784" y="828151"/>
            <a:ext cx="49430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У детей старшей и подготовительной к школе групп в зимнее время проходит лыжная подготовка. Ребята обучаются таким приемам как: повороты, скольжение по прямой, подъемы лесенкой, разнообразные игровые упражнения – </a:t>
            </a:r>
            <a:r>
              <a:rPr lang="ru-RU" dirty="0" err="1" smtClean="0"/>
              <a:t>передавание</a:t>
            </a:r>
            <a:r>
              <a:rPr lang="ru-RU" dirty="0" smtClean="0"/>
              <a:t> мяча и др.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423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6104" y="71885"/>
            <a:ext cx="7874484" cy="70968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Праздник 8 </a:t>
            </a:r>
            <a:r>
              <a:rPr lang="ru-RU" sz="4000" dirty="0">
                <a:solidFill>
                  <a:srgbClr val="FF0000"/>
                </a:solidFill>
              </a:rPr>
              <a:t>М</a:t>
            </a:r>
            <a:r>
              <a:rPr lang="ru-RU" sz="4000" dirty="0" smtClean="0">
                <a:solidFill>
                  <a:srgbClr val="FF0000"/>
                </a:solidFill>
              </a:rPr>
              <a:t>арта!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25735" y="801118"/>
            <a:ext cx="4478139" cy="1475671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10000"/>
              </a:lnSpc>
            </a:pPr>
            <a:r>
              <a:rPr lang="ru-RU" sz="1100" dirty="0">
                <a:solidFill>
                  <a:srgbClr val="000000"/>
                </a:solidFill>
                <a:latin typeface="verdana" panose="020B0604030504040204" pitchFamily="34" charset="0"/>
              </a:rPr>
              <a:t>С Международным женским </a:t>
            </a:r>
            <a:r>
              <a:rPr lang="ru-RU" sz="11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днем примите </a:t>
            </a:r>
            <a:r>
              <a:rPr lang="ru-RU" sz="1100" dirty="0">
                <a:solidFill>
                  <a:srgbClr val="000000"/>
                </a:solidFill>
                <a:latin typeface="verdana" panose="020B0604030504040204" pitchFamily="34" charset="0"/>
              </a:rPr>
              <a:t>поздравленья.</a:t>
            </a:r>
            <a:br>
              <a:rPr lang="ru-RU" sz="1100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sz="1100" dirty="0">
                <a:solidFill>
                  <a:srgbClr val="000000"/>
                </a:solidFill>
                <a:latin typeface="verdana" panose="020B0604030504040204" pitchFamily="34" charset="0"/>
              </a:rPr>
              <a:t>Огромной радости во </a:t>
            </a:r>
            <a:r>
              <a:rPr lang="ru-RU" sz="11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всём, любви</a:t>
            </a:r>
            <a:r>
              <a:rPr lang="ru-RU" sz="1100" dirty="0">
                <a:solidFill>
                  <a:srgbClr val="000000"/>
                </a:solidFill>
                <a:latin typeface="verdana" panose="020B0604030504040204" pitchFamily="34" charset="0"/>
              </a:rPr>
              <a:t>, тепла, </a:t>
            </a:r>
            <a:r>
              <a:rPr lang="ru-RU" sz="11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везенья!</a:t>
            </a:r>
            <a:endParaRPr lang="ru-RU" sz="1100" dirty="0" smtClean="0"/>
          </a:p>
          <a:p>
            <a:pPr algn="ctr"/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</a:rPr>
              <a:t>8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</a:rPr>
              <a:t>марта – особенный праздник для всех! В этот день мы поздравляем своих любимых бабушек, мам и 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</a:rPr>
              <a:t>сестер. Педагоги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</a:rPr>
              <a:t>с детьми подготовили для них удивительные утренники, 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</a:rPr>
              <a:t>в которых активное участие принимали и родители воспитанников.</a:t>
            </a:r>
            <a:endParaRPr lang="ru-RU" sz="1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" y="781596"/>
            <a:ext cx="2194215" cy="14628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030" y="2293420"/>
            <a:ext cx="2206222" cy="14708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833" y="5346221"/>
            <a:ext cx="2199695" cy="14664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358" y="3811076"/>
            <a:ext cx="2206485" cy="14709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399" y="2295940"/>
            <a:ext cx="2198661" cy="146577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17" y="5340626"/>
            <a:ext cx="2208088" cy="147205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2" y="2307305"/>
            <a:ext cx="2203395" cy="146893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105" y="5343457"/>
            <a:ext cx="2185155" cy="145677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5" y="3811076"/>
            <a:ext cx="2231392" cy="146293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069" y="3822478"/>
            <a:ext cx="2187939" cy="145862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282" y="783698"/>
            <a:ext cx="2191061" cy="146070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030" y="3811076"/>
            <a:ext cx="2210006" cy="14733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" t="6604" r="16348"/>
          <a:stretch/>
        </p:blipFill>
        <p:spPr>
          <a:xfrm>
            <a:off x="4604727" y="2291132"/>
            <a:ext cx="2197886" cy="14753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7" t="8999" r="8969" b="810"/>
          <a:stretch/>
        </p:blipFill>
        <p:spPr>
          <a:xfrm>
            <a:off x="59617" y="5327374"/>
            <a:ext cx="2262531" cy="147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4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850" y="27296"/>
            <a:ext cx="5490541" cy="667546"/>
          </a:xfrm>
        </p:spPr>
        <p:txBody>
          <a:bodyPr>
            <a:normAutofit/>
          </a:bodyPr>
          <a:lstStyle/>
          <a:p>
            <a:r>
              <a:rPr lang="ru-RU" sz="3300" b="1" dirty="0">
                <a:solidFill>
                  <a:srgbClr val="0070C0"/>
                </a:solidFill>
              </a:rPr>
              <a:t>Досуг с родителями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407" y="653900"/>
            <a:ext cx="6072087" cy="850918"/>
          </a:xfrm>
        </p:spPr>
        <p:txBody>
          <a:bodyPr>
            <a:noAutofit/>
          </a:bodyPr>
          <a:lstStyle/>
          <a:p>
            <a:r>
              <a:rPr lang="ru-RU" sz="1400" dirty="0"/>
              <a:t>14 марта во второй группе раннего возраста «Б» прошел совместный досуг с родителями «Как малыши медведя будили». Родители были активными участниками этого мероприятия. А затем воспитатель </a:t>
            </a:r>
            <a:r>
              <a:rPr lang="ru-RU" sz="1400" dirty="0" err="1"/>
              <a:t>Шпаковская</a:t>
            </a:r>
            <a:r>
              <a:rPr lang="ru-RU" sz="1400" dirty="0"/>
              <a:t> Людмила </a:t>
            </a:r>
            <a:r>
              <a:rPr lang="ru-RU" sz="1400" dirty="0" err="1"/>
              <a:t>Брониславовна</a:t>
            </a:r>
            <a:r>
              <a:rPr lang="ru-RU" sz="1400" dirty="0"/>
              <a:t> провела мастер-класс для родителей «Открытка для мамы».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1" b="10868"/>
          <a:stretch/>
        </p:blipFill>
        <p:spPr>
          <a:xfrm>
            <a:off x="6277971" y="264619"/>
            <a:ext cx="2821663" cy="39699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/>
          <a:stretch/>
        </p:blipFill>
        <p:spPr>
          <a:xfrm>
            <a:off x="1896193" y="4306782"/>
            <a:ext cx="1748615" cy="24891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" t="16747"/>
          <a:stretch/>
        </p:blipFill>
        <p:spPr>
          <a:xfrm>
            <a:off x="7416428" y="4280153"/>
            <a:ext cx="1665430" cy="25157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9" b="17996"/>
          <a:stretch/>
        </p:blipFill>
        <p:spPr>
          <a:xfrm>
            <a:off x="5588250" y="4306782"/>
            <a:ext cx="1766551" cy="248914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4" b="8659"/>
          <a:stretch/>
        </p:blipFill>
        <p:spPr>
          <a:xfrm>
            <a:off x="69407" y="4279487"/>
            <a:ext cx="1765393" cy="2519484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002109" y="1890920"/>
            <a:ext cx="3812284" cy="1401417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050" dirty="0"/>
              <a:t/>
            </a:r>
            <a:br>
              <a:rPr lang="ru-RU" sz="1050" dirty="0"/>
            </a:br>
            <a:endParaRPr lang="ru-RU" sz="105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4" t="6363" r="744" b="17035"/>
          <a:stretch/>
        </p:blipFill>
        <p:spPr>
          <a:xfrm>
            <a:off x="3693132" y="4299045"/>
            <a:ext cx="1833492" cy="2496883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2154509" y="2043321"/>
            <a:ext cx="3812284" cy="1401417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050" dirty="0"/>
              <a:t/>
            </a:r>
            <a:br>
              <a:rPr lang="ru-RU" sz="1050" dirty="0"/>
            </a:br>
            <a:endParaRPr lang="ru-RU" sz="1050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8" b="11676"/>
          <a:stretch/>
        </p:blipFill>
        <p:spPr>
          <a:xfrm>
            <a:off x="4345868" y="1562100"/>
            <a:ext cx="1865621" cy="267244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" t="4414" r="9068"/>
          <a:stretch/>
        </p:blipFill>
        <p:spPr>
          <a:xfrm>
            <a:off x="53882" y="1563743"/>
            <a:ext cx="4225504" cy="267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33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172278"/>
            <a:ext cx="58044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7033"/>
                </a:solidFill>
              </a:rPr>
              <a:t>Художественное творчество детей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634" y="1636246"/>
            <a:ext cx="3083297" cy="17343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654" y="3441423"/>
            <a:ext cx="2994989" cy="16300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5160477"/>
            <a:ext cx="2305877" cy="16349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" t="7975" r="17598" b="8669"/>
          <a:stretch/>
        </p:blipFill>
        <p:spPr>
          <a:xfrm>
            <a:off x="148712" y="1636245"/>
            <a:ext cx="2272752" cy="17343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3436452"/>
            <a:ext cx="2305877" cy="16349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" t="11413" r="-916" b="16052"/>
          <a:stretch/>
        </p:blipFill>
        <p:spPr>
          <a:xfrm>
            <a:off x="2522887" y="5138117"/>
            <a:ext cx="3046524" cy="16573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643" y="4248569"/>
            <a:ext cx="3413533" cy="25601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152" y="1649497"/>
            <a:ext cx="3413533" cy="256015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48712" y="734856"/>
            <a:ext cx="54919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Явления общественной жизни, сезонные изменения в природе и различные праздники находят свое отражение в художественном творчестве детей.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86"/>
          <a:stretch/>
        </p:blipFill>
        <p:spPr>
          <a:xfrm>
            <a:off x="5777948" y="144403"/>
            <a:ext cx="3249724" cy="146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4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0" y="93594"/>
            <a:ext cx="2955233" cy="22164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754" y="93593"/>
            <a:ext cx="2955235" cy="22164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298" y="2342324"/>
            <a:ext cx="2955235" cy="22164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0" y="4605131"/>
            <a:ext cx="2955233" cy="22164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754" y="2342324"/>
            <a:ext cx="2955233" cy="22164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2" y="2350193"/>
            <a:ext cx="2934248" cy="22006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615" y="93594"/>
            <a:ext cx="2955234" cy="22164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552" y="4603480"/>
            <a:ext cx="2957435" cy="22180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791" y="4616732"/>
            <a:ext cx="2934247" cy="220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85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5131" y="137490"/>
            <a:ext cx="7500730" cy="662609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7030A0"/>
                </a:solidFill>
              </a:rPr>
              <a:t>Педагогический марафон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3400" y="818164"/>
            <a:ext cx="8000999" cy="2821508"/>
          </a:xfrm>
        </p:spPr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ru-RU" sz="1600" dirty="0" smtClean="0"/>
              <a:t>   </a:t>
            </a:r>
            <a:r>
              <a:rPr lang="ru-RU" sz="1600" b="1" dirty="0" smtClean="0"/>
              <a:t>23 марта воспитатели ДОУ №22 «Золотая рыбка» </a:t>
            </a:r>
            <a:r>
              <a:rPr lang="ru-RU" sz="1600" b="1" dirty="0" err="1" smtClean="0"/>
              <a:t>Шпаковская</a:t>
            </a:r>
            <a:r>
              <a:rPr lang="ru-RU" sz="1600" b="1" dirty="0" smtClean="0"/>
              <a:t> Людмила </a:t>
            </a:r>
            <a:r>
              <a:rPr lang="ru-RU" sz="1600" b="1" dirty="0" err="1" smtClean="0"/>
              <a:t>Брониславовна</a:t>
            </a:r>
            <a:r>
              <a:rPr lang="ru-RU" sz="1600" b="1" dirty="0" smtClean="0"/>
              <a:t> и Леонтьева Юлия Викторовна приняли участие в городском педагогическом марафоне воспитателей групп раннего возраста и представили свой опыт работы. Они выступили с презентацией на тему: «</a:t>
            </a:r>
            <a:r>
              <a:rPr lang="ru-RU" sz="1600" b="1" dirty="0"/>
              <a:t>Досуговая деятельность детей дошкольного возраста, как условие эффективного социально – личностного </a:t>
            </a:r>
            <a:r>
              <a:rPr lang="ru-RU" sz="1600" b="1" dirty="0" smtClean="0"/>
              <a:t>развития». Затем педагоги посмотрели спортивный </a:t>
            </a:r>
            <a:r>
              <a:rPr lang="ru-RU" sz="1600" b="1" dirty="0"/>
              <a:t>досуг с </a:t>
            </a:r>
            <a:r>
              <a:rPr lang="ru-RU" sz="1600" b="1" dirty="0" smtClean="0"/>
              <a:t>детьми первой группы раннего возраста </a:t>
            </a:r>
            <a:r>
              <a:rPr lang="ru-RU" sz="1600" b="1" dirty="0"/>
              <a:t>"Веселое </a:t>
            </a:r>
            <a:r>
              <a:rPr lang="ru-RU" sz="1600" b="1" dirty="0" smtClean="0"/>
              <a:t>путешествие» и развлечение </a:t>
            </a:r>
            <a:r>
              <a:rPr lang="ru-RU" sz="1600" b="1" dirty="0"/>
              <a:t>«Как малыши медведя будили» с родителями и детьми второй группы раннего возраста</a:t>
            </a:r>
            <a:r>
              <a:rPr lang="ru-RU" sz="1600" b="1" dirty="0" smtClean="0"/>
              <a:t>.</a:t>
            </a:r>
            <a:endParaRPr lang="ru-RU" sz="1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0" y="3630210"/>
            <a:ext cx="4518960" cy="30126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56" y="3639270"/>
            <a:ext cx="4278244" cy="302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5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90500"/>
            <a:ext cx="7886700" cy="542234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00B0F0"/>
                </a:solidFill>
              </a:rPr>
              <a:t>Городская Спартакиада дошкольников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4313" y="749300"/>
            <a:ext cx="8401878" cy="1237423"/>
          </a:xfrm>
        </p:spPr>
        <p:txBody>
          <a:bodyPr>
            <a:normAutofit/>
          </a:bodyPr>
          <a:lstStyle/>
          <a:p>
            <a:pPr algn="ctr"/>
            <a:r>
              <a:rPr lang="ru-RU" sz="1600" dirty="0"/>
              <a:t>27 марта 2018 года </a:t>
            </a:r>
            <a:r>
              <a:rPr lang="ru-RU" sz="1600" dirty="0" smtClean="0"/>
              <a:t>в </a:t>
            </a:r>
            <a:r>
              <a:rPr lang="ru-RU" sz="1600" dirty="0"/>
              <a:t>рамках </a:t>
            </a:r>
            <a:r>
              <a:rPr lang="ru-RU" sz="1600" dirty="0" smtClean="0"/>
              <a:t>проведения </a:t>
            </a:r>
            <a:r>
              <a:rPr lang="ru-RU" sz="1600" dirty="0"/>
              <a:t>XXIV Спартакиады </a:t>
            </a:r>
            <a:r>
              <a:rPr lang="ru-RU" sz="1600" dirty="0" smtClean="0"/>
              <a:t>дошкольников</a:t>
            </a:r>
            <a:r>
              <a:rPr lang="ru-RU" sz="1600" dirty="0"/>
              <a:t> </a:t>
            </a:r>
            <a:r>
              <a:rPr lang="ru-RU" sz="1600" dirty="0" smtClean="0"/>
              <a:t>города </a:t>
            </a:r>
            <a:r>
              <a:rPr lang="ru-RU" sz="1600" dirty="0"/>
              <a:t>Дубны Московской </a:t>
            </a:r>
            <a:r>
              <a:rPr lang="ru-RU" sz="1600" dirty="0" smtClean="0"/>
              <a:t>области, на</a:t>
            </a:r>
            <a:r>
              <a:rPr lang="ru-RU" sz="1600" dirty="0"/>
              <a:t> </a:t>
            </a:r>
            <a:r>
              <a:rPr lang="ru-RU" sz="1600" dirty="0" smtClean="0"/>
              <a:t>стадионе </a:t>
            </a:r>
            <a:r>
              <a:rPr lang="ru-RU" sz="1600" dirty="0"/>
              <a:t>«Волна» </a:t>
            </a:r>
            <a:r>
              <a:rPr lang="ru-RU" sz="1600" dirty="0" smtClean="0"/>
              <a:t>состоялись </a:t>
            </a:r>
            <a:r>
              <a:rPr lang="ru-RU" sz="1600" dirty="0"/>
              <a:t>городские соревнования «А, ну-ка, мальчики</a:t>
            </a:r>
            <a:r>
              <a:rPr lang="ru-RU" sz="1600" dirty="0" smtClean="0"/>
              <a:t>!», «Гимн весне!». Команда мальчиков и команда девочек старших групп ДОУ №22 приняли участие в весёлых эстафетах.</a:t>
            </a: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8" y="1739344"/>
            <a:ext cx="2199862" cy="14665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071" y="1739343"/>
            <a:ext cx="2205164" cy="14701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483" y="1739344"/>
            <a:ext cx="2209999" cy="14733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621" y="5323106"/>
            <a:ext cx="2199861" cy="14665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323" y="5323106"/>
            <a:ext cx="2199861" cy="14665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0" y="3280481"/>
            <a:ext cx="2959997" cy="19733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902" y="1739344"/>
            <a:ext cx="2209998" cy="147333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416" y="5321359"/>
            <a:ext cx="2202484" cy="146832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555" y="3290027"/>
            <a:ext cx="2945680" cy="196378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8" y="5328375"/>
            <a:ext cx="2191957" cy="146130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084" y="3276872"/>
            <a:ext cx="2965412" cy="197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0"/>
            <a:ext cx="7886700" cy="834887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</a:rPr>
              <a:t>Экскурсия на </a:t>
            </a:r>
            <a:r>
              <a:rPr lang="ru-RU" sz="4000" dirty="0" err="1" smtClean="0">
                <a:solidFill>
                  <a:srgbClr val="0070C0"/>
                </a:solidFill>
              </a:rPr>
              <a:t>грачевник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1304" y="795130"/>
            <a:ext cx="8521148" cy="1116227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/>
              <a:t>6 апреля воспитатели </a:t>
            </a:r>
            <a:r>
              <a:rPr lang="ru-RU" sz="1600" dirty="0" err="1" smtClean="0"/>
              <a:t>Разаева</a:t>
            </a:r>
            <a:r>
              <a:rPr lang="ru-RU" sz="1600" dirty="0" smtClean="0"/>
              <a:t> Е.А., </a:t>
            </a:r>
            <a:r>
              <a:rPr lang="ru-RU" sz="1600" dirty="0" err="1" smtClean="0"/>
              <a:t>Вандакурова</a:t>
            </a:r>
            <a:r>
              <a:rPr lang="ru-RU" sz="1600" dirty="0" smtClean="0"/>
              <a:t> О.В., </a:t>
            </a:r>
            <a:r>
              <a:rPr lang="ru-RU" sz="1600" dirty="0" err="1" smtClean="0"/>
              <a:t>Милкова</a:t>
            </a:r>
            <a:r>
              <a:rPr lang="ru-RU" sz="1600" dirty="0" smtClean="0"/>
              <a:t> Е.В. и дети средней, старшей и подготовительной к школе групп ходили на экскурсию на </a:t>
            </a:r>
            <a:r>
              <a:rPr lang="ru-RU" sz="1600" dirty="0" err="1" smtClean="0"/>
              <a:t>грачевник</a:t>
            </a:r>
            <a:r>
              <a:rPr lang="ru-RU" sz="1600" dirty="0" smtClean="0"/>
              <a:t>. Ребята увидели грачей, где они строят свои гнезда, как птицы собирают веточки и прутики для гнезд, как они их охраняют. Воспитатели провели беседу с детьми о перелетных птицах. Дети узнали много интересного!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560" y="1786439"/>
            <a:ext cx="1984659" cy="26462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39" y="1858349"/>
            <a:ext cx="2940001" cy="22050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21" y="4145156"/>
            <a:ext cx="1982525" cy="26433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55" y="4143370"/>
            <a:ext cx="1989467" cy="26526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" r="20935"/>
          <a:stretch/>
        </p:blipFill>
        <p:spPr>
          <a:xfrm>
            <a:off x="3388658" y="4512288"/>
            <a:ext cx="2294966" cy="227873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16" y="1858349"/>
            <a:ext cx="2940002" cy="22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5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1947</TotalTime>
  <Words>705</Words>
  <Application>Microsoft Office PowerPoint</Application>
  <PresentationFormat>Экран (4:3)</PresentationFormat>
  <Paragraphs>58</Paragraphs>
  <Slides>16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Trebuchet MS</vt:lpstr>
      <vt:lpstr>verdana</vt:lpstr>
      <vt:lpstr>Тема Office</vt:lpstr>
      <vt:lpstr>Презентация PowerPoint</vt:lpstr>
      <vt:lpstr>Физкультура на улице </vt:lpstr>
      <vt:lpstr>Праздник 8 Марта!</vt:lpstr>
      <vt:lpstr>Досуг с родителями</vt:lpstr>
      <vt:lpstr>Презентация PowerPoint</vt:lpstr>
      <vt:lpstr>Презентация PowerPoint</vt:lpstr>
      <vt:lpstr>Педагогический марафон</vt:lpstr>
      <vt:lpstr>Городская Спартакиада дошкольников</vt:lpstr>
      <vt:lpstr>Экскурсия на грачевник</vt:lpstr>
      <vt:lpstr>Спортивные досуги</vt:lpstr>
      <vt:lpstr>Экспериментирование</vt:lpstr>
      <vt:lpstr>Выставка творческих работ</vt:lpstr>
      <vt:lpstr>Московский Международный салон образования – 2018  </vt:lpstr>
      <vt:lpstr>Фестиваль детских талантов «Лучше всех!» </vt:lpstr>
      <vt:lpstr>Внеплановая тренировка при пожаре </vt:lpstr>
      <vt:lpstr>Дни открытых дверей в ДОУ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asus-</dc:creator>
  <cp:lastModifiedBy>asus-</cp:lastModifiedBy>
  <cp:revision>125</cp:revision>
  <dcterms:created xsi:type="dcterms:W3CDTF">2018-04-07T07:29:32Z</dcterms:created>
  <dcterms:modified xsi:type="dcterms:W3CDTF">2018-05-30T20:07:18Z</dcterms:modified>
</cp:coreProperties>
</file>