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73" r:id="rId3"/>
    <p:sldId id="257" r:id="rId4"/>
    <p:sldId id="256" r:id="rId5"/>
    <p:sldId id="258" r:id="rId6"/>
    <p:sldId id="259" r:id="rId7"/>
    <p:sldId id="260" r:id="rId8"/>
    <p:sldId id="267" r:id="rId9"/>
    <p:sldId id="270" r:id="rId10"/>
    <p:sldId id="266" r:id="rId11"/>
    <p:sldId id="263" r:id="rId12"/>
    <p:sldId id="264" r:id="rId13"/>
    <p:sldId id="268" r:id="rId14"/>
    <p:sldId id="269" r:id="rId15"/>
    <p:sldId id="274" r:id="rId16"/>
    <p:sldId id="276" r:id="rId17"/>
    <p:sldId id="275" r:id="rId18"/>
    <p:sldId id="262" r:id="rId19"/>
    <p:sldId id="265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B554F-E2E2-47A8-B9E7-A11A3C164AC8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E7F51-FA8E-45DE-9F69-9C1155200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E7F51-FA8E-45DE-9F69-9C115520050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E7F51-FA8E-45DE-9F69-9C115520050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9852-A59F-4725-963E-C6AA66CD1306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CEC0-4AD8-4D18-8243-EBDE2DA73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0C27-0738-46AA-A793-E634C11FF6ED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3697D-C497-4A45-B1FB-29888D5FA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BA7B-7471-4B73-89ED-E5AA7F97CF8D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6A13-A218-40AA-95FB-0C8414D78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24AF-654B-4002-8476-44545019A5A7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D36D-9322-4C5C-8942-03BD81F88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C12C-1FB8-469E-8DA3-0F9007CEF739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A7EC9-394F-49C2-BCA8-9873C311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C446-657A-4123-B8D1-1A83E21AA778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18D78-BC6F-4BCC-895B-941DA6782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0951A-CE8A-41BE-8407-B73E4BDD825F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FD2E-CD45-4A68-AEE0-C061D7F86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4FBE2-D18C-40A0-A957-13760059ABA4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B84A6-30B3-4363-A1FF-D4D07AE95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93FA-0A79-46DA-ADF0-ECE833D6BDBD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60C90-726B-4AFE-8ED3-87A0FD5D6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7724-4536-475A-BFF0-5A8A1C190987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CA03-D90C-492E-8637-4B4FD230D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14D9-3AB5-4A4C-9F06-371CAB1E4B11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4056-63B8-4090-BC27-8C578C101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B351D2-77D0-4639-B13C-148BAD5E6190}" type="datetimeFigureOut">
              <a:rPr lang="ru-RU"/>
              <a:pPr>
                <a:defRPr/>
              </a:pPr>
              <a:t>30.08.2019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8BA5C7-FEFE-42E1-8488-630EF50B2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464347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АВТОНОМНОГО ДОШКОЛЬНОГО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ОБРАЗОВАТЕЛЬНОГО УЧРЕЖДЕНИЯ 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22 «ЗОЛОТАЯ РЫБКА» 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 ДУБНЫ МОСКОВСКОЙ ОБЛАСТИ</a:t>
            </a:r>
          </a:p>
          <a:p>
            <a:pPr algn="ctr">
              <a:buNone/>
            </a:pPr>
            <a:endPara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для  родителей  воспитанников ДОУ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143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Достижение поставленных целей предусматривает решение следующих задач: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714356"/>
            <a:ext cx="6786578" cy="4929223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1. Забота о здоровье, охрана и укрепление физического и психического здоровья детей, в том числе их эмоционального благополучия.</a:t>
            </a:r>
          </a:p>
          <a:p>
            <a:r>
              <a:rPr lang="ru-RU" sz="1400" dirty="0" smtClean="0"/>
              <a:t>2. Максимальное использование разнообразных видов детской деятельности, их интеграция в целях повышения эффективности </a:t>
            </a:r>
            <a:r>
              <a:rPr lang="ru-RU" sz="1400" dirty="0" err="1" smtClean="0"/>
              <a:t>воспитательно</a:t>
            </a:r>
            <a:r>
              <a:rPr lang="ru-RU" sz="1400" dirty="0" smtClean="0"/>
              <a:t> – образовательного процесса.</a:t>
            </a:r>
          </a:p>
          <a:p>
            <a:r>
              <a:rPr lang="ru-RU" sz="1400" dirty="0" smtClean="0"/>
              <a:t>3.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r>
              <a:rPr lang="ru-RU" sz="1400" dirty="0" smtClean="0"/>
              <a:t>4.Обеспечение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образования).</a:t>
            </a:r>
          </a:p>
          <a:p>
            <a:r>
              <a:rPr lang="ru-RU" sz="1400" dirty="0" smtClean="0"/>
              <a:t>5.Единство подходов к воспитанию детей в условиях дошкольного образовательного учреждения и семьи;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r>
              <a:rPr lang="ru-RU" sz="1400" dirty="0" smtClean="0"/>
              <a:t>6.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деятельности.</a:t>
            </a:r>
          </a:p>
          <a:p>
            <a:r>
              <a:rPr lang="ru-RU" sz="1400" dirty="0" smtClean="0"/>
              <a:t>7.  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Планируемые результаты как ориентиры освоения воспитанниками основной образовательной программы дошкольного образования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		Целевые ориентиры дошкольного образования 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</a:t>
            </a:r>
          </a:p>
          <a:p>
            <a:pPr>
              <a:buNone/>
            </a:pPr>
            <a:r>
              <a:rPr lang="ru-RU" sz="1400" dirty="0" smtClean="0"/>
              <a:t>		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</a:p>
          <a:p>
            <a:pPr indent="19050"/>
            <a:r>
              <a:rPr lang="ru-RU" sz="1400" dirty="0" smtClean="0"/>
              <a:t>Целевые ориентиры образования в  раннем возрасте.</a:t>
            </a:r>
          </a:p>
          <a:p>
            <a:pPr lvl="0" indent="19050"/>
            <a:r>
              <a:rPr lang="ru-RU" sz="1400" dirty="0" smtClean="0"/>
              <a:t>Целевые ориентиры на этапе завершения  дошкольного образования.	</a:t>
            </a:r>
          </a:p>
          <a:p>
            <a:pPr>
              <a:buNone/>
            </a:pPr>
            <a:r>
              <a:rPr lang="ru-RU" sz="1400" dirty="0" smtClean="0"/>
              <a:t>		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детей.  </a:t>
            </a:r>
          </a:p>
          <a:p>
            <a:pPr>
              <a:buNone/>
            </a:pPr>
            <a:r>
              <a:rPr lang="ru-RU" sz="1400" dirty="0" smtClean="0"/>
              <a:t>		Освоение Программы не сопровождается проведением промежуточных аттестаций и итоговой аттестации воспитанников.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			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Целевые ориентиры являются ориентирами для:</a:t>
            </a:r>
          </a:p>
          <a:p>
            <a:pPr>
              <a:buNone/>
            </a:pPr>
            <a:endParaRPr lang="ru-RU" sz="1400" dirty="0" smtClean="0"/>
          </a:p>
          <a:p>
            <a:pPr marL="2419350" indent="0">
              <a:buNone/>
            </a:pPr>
            <a:r>
              <a:rPr lang="ru-RU" sz="1400" dirty="0" smtClean="0"/>
              <a:t>а)  решения задач  формирования Программы; анализа профессиональной деятельности; взаимодействия с семьями воспитанников;</a:t>
            </a:r>
          </a:p>
          <a:p>
            <a:pPr marL="2419350" indent="0">
              <a:buNone/>
            </a:pPr>
            <a:r>
              <a:rPr lang="ru-RU" sz="1400" dirty="0" smtClean="0"/>
              <a:t>б) изучения характеристик образования детей в возрасте от 3 лет до 7 лет;</a:t>
            </a:r>
          </a:p>
          <a:p>
            <a:pPr marL="2419350" indent="0">
              <a:buNone/>
            </a:pPr>
            <a:r>
              <a:rPr lang="ru-RU" sz="1400" dirty="0" smtClean="0"/>
              <a:t>в) информирования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Целевые  ориентиры образования  в младенческом и раннем возрасте: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lvl="0"/>
            <a:r>
              <a:rPr lang="ru-RU" sz="1400" dirty="0" smtClean="0"/>
              <a:t>ребёнок интересуется окружающими предметами и активно действует с ними; эмоционально вовлечён  в действия с игрушками и другими предметами, стремится  проявлять настойчивость  в достижении результата своих действий;</a:t>
            </a:r>
          </a:p>
          <a:p>
            <a:pPr lvl="0"/>
            <a:r>
              <a:rPr lang="ru-RU" sz="1400" dirty="0" smtClean="0"/>
              <a:t>использует специфические, культурно фиксированные  предметные действия, знает  назначение  бытовых предметов (ложки, расчёски, карандаша и пр.) и умеет пользоваться ими. Владеет простейшими навыками самообслуживания; стремится  проявлять  самостоятельность в бытовом  и игровом поведении;</a:t>
            </a:r>
          </a:p>
          <a:p>
            <a:pPr lvl="0"/>
            <a:r>
              <a:rPr lang="ru-RU" sz="1400" dirty="0" smtClean="0"/>
              <a:t>владеет активной речью, включённой в общении; может обращаться с вопросами и просьбами, понимает речь взрослых; знает  названия окружающих предметов и игрушек;</a:t>
            </a:r>
          </a:p>
          <a:p>
            <a:pPr lvl="0"/>
            <a:r>
              <a:rPr lang="ru-RU" sz="1400" dirty="0" smtClean="0"/>
              <a:t>стремится к общению со  взрослыми и активно подражает им в движениях и действиях; появляются игры, в которых ребёнок воспроизводит действия взрослого;</a:t>
            </a:r>
          </a:p>
          <a:p>
            <a:pPr lvl="0"/>
            <a:r>
              <a:rPr lang="ru-RU" sz="1400" dirty="0" smtClean="0"/>
              <a:t>проявляет интерес к сверстникам; наблюдает за их действиями и подражает им;</a:t>
            </a:r>
          </a:p>
          <a:p>
            <a:pPr lvl="0"/>
            <a:r>
              <a:rPr lang="ru-RU" sz="1400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lvl="0"/>
            <a:r>
              <a:rPr lang="ru-RU" sz="1400" dirty="0" smtClean="0"/>
              <a:t>у ребёнка развита крупная  моторика, он стремится осваивать различные виды движения (бег, лазанье, перешагивание и пр.)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Целевые ориентиры освоения воспитанниками основной образовательной программы на этапе завершения  дошкольного образования: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928670"/>
            <a:ext cx="6115064" cy="5197493"/>
          </a:xfrm>
        </p:spPr>
        <p:txBody>
          <a:bodyPr/>
          <a:lstStyle/>
          <a:p>
            <a:pPr lvl="0"/>
            <a:r>
              <a:rPr lang="ru-RU" sz="1400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1400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1400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lvl="0"/>
            <a:r>
              <a:rPr lang="ru-RU" sz="14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в том числе в группах компенсирующей направленности – достижение каждым ребёнком уровня речевого развития, соответствующего возрастным нормам,  предупреждение возможных трудностей в усвоении школьных знаний, обусловленных речевым недоразвитием,  и обеспечивающим его социальную адаптацию и интеграцию в обществе.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r>
              <a:rPr lang="ru-RU" sz="1400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lvl="0"/>
            <a:endParaRPr lang="ru-RU" sz="1400" dirty="0" smtClean="0"/>
          </a:p>
          <a:p>
            <a:pPr lvl="0"/>
            <a:r>
              <a:rPr lang="ru-RU" sz="1400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>
              <a:buNone/>
            </a:pPr>
            <a:endParaRPr lang="ru-RU" sz="1400" dirty="0" smtClean="0"/>
          </a:p>
          <a:p>
            <a:pPr lvl="0"/>
            <a:r>
              <a:rPr lang="ru-RU" sz="1400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Организационный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Режим  дня  в  группах ДОУ №22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составлены в соответствии с примерной общеобразовательной программой дошкольного образования «От рождения до школы» под редакцией Н.Е.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              Т.С. Комаровой, М.А. Васильевой 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2.4.3049-13</a:t>
            </a:r>
          </a:p>
          <a:p>
            <a:pPr>
              <a:buFont typeface="Wingdings 2" pitchFamily="18" charset="2"/>
              <a:buNone/>
            </a:pPr>
            <a:endParaRPr lang="ru-RU" sz="1400" u="sng" dirty="0" smtClean="0"/>
          </a:p>
          <a:p>
            <a:pPr algn="ctr">
              <a:buFont typeface="Wingdings 2" pitchFamily="18" charset="2"/>
              <a:buNone/>
            </a:pPr>
            <a:r>
              <a:rPr lang="ru-RU" sz="1400" u="sng" dirty="0" smtClean="0"/>
              <a:t>Основные принципы построения режима дня: </a:t>
            </a:r>
          </a:p>
          <a:p>
            <a:r>
              <a:rPr lang="ru-RU" sz="1400" dirty="0" smtClean="0"/>
              <a:t>  Режим дня выполняется на протяжении всего периода воспитания детей в дошкольном учреждении, сохраняя последовательность, постоянство и постепенность.</a:t>
            </a:r>
          </a:p>
          <a:p>
            <a:pPr>
              <a:buFont typeface="Wingdings 2" pitchFamily="18" charset="2"/>
              <a:buNone/>
            </a:pPr>
            <a:endParaRPr lang="ru-RU" sz="1400" dirty="0" smtClean="0"/>
          </a:p>
          <a:p>
            <a:r>
              <a:rPr lang="ru-RU" sz="1400" dirty="0" smtClean="0"/>
              <a:t>  Соответствие правильности построения режима дня возрастным психофизиологическим особенностям дошкольника, в ДОУ для каждой возрастной группы определен свой режим дня. </a:t>
            </a:r>
          </a:p>
          <a:p>
            <a:pPr>
              <a:buFont typeface="Wingdings 2" pitchFamily="18" charset="2"/>
              <a:buNone/>
            </a:pPr>
            <a:endParaRPr lang="ru-RU" sz="1400" dirty="0" smtClean="0"/>
          </a:p>
          <a:p>
            <a:r>
              <a:rPr lang="ru-RU" sz="1400" dirty="0" smtClean="0"/>
              <a:t> Организация режима дня проводится с учетом теплого и холодного периодов года.</a:t>
            </a: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Категория и возраст воспитанников ДОУ№22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 2019-2020 учебному году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05461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ОБЩЕРАЗВИВАЮЩИЕ  ГРУППЫ:</a:t>
            </a:r>
          </a:p>
          <a:p>
            <a:r>
              <a:rPr lang="ru-RU" sz="1800" dirty="0" smtClean="0"/>
              <a:t>1 группа для детей от 1,5 до 2 лет   (17 детей)</a:t>
            </a:r>
          </a:p>
          <a:p>
            <a:r>
              <a:rPr lang="ru-RU" sz="1800" dirty="0" smtClean="0"/>
              <a:t>2  группы для детей от 2 до 3 лет     (45 детей)</a:t>
            </a:r>
          </a:p>
          <a:p>
            <a:r>
              <a:rPr lang="ru-RU" sz="1800" dirty="0" smtClean="0"/>
              <a:t> 2 группы для детей от 3 до 4 лет 	   (44 ребёнка)</a:t>
            </a:r>
          </a:p>
          <a:p>
            <a:r>
              <a:rPr lang="ru-RU" sz="1800" dirty="0" smtClean="0"/>
              <a:t>2 группы для детей от 4 до 5 лет      (48 детей)</a:t>
            </a:r>
          </a:p>
          <a:p>
            <a:r>
              <a:rPr lang="ru-RU" sz="1800" dirty="0" smtClean="0"/>
              <a:t>1 группа для детей от 5 до 6 лет       (25 детей)</a:t>
            </a:r>
          </a:p>
          <a:p>
            <a:r>
              <a:rPr lang="ru-RU" sz="1800" dirty="0" smtClean="0"/>
              <a:t>1 группа для детей от 6 до 7 лет       (26 детей)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ГРУППЫ КОМПЕНСИРУЮЩЕЙ НАПРАВЛЕННОСТИ:</a:t>
            </a:r>
          </a:p>
          <a:p>
            <a:r>
              <a:rPr lang="ru-RU" sz="1800" dirty="0" smtClean="0"/>
              <a:t>1 группа для детей от 5 до 6 лет      (17 детей)</a:t>
            </a:r>
          </a:p>
          <a:p>
            <a:r>
              <a:rPr lang="ru-RU" sz="1800" dirty="0" smtClean="0"/>
              <a:t>1 группа для детей от 6 до 7 лет      (17 детей)</a:t>
            </a:r>
            <a:endParaRPr lang="ru-RU" sz="2400" b="1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algn="r">
              <a:buNone/>
            </a:pPr>
            <a:r>
              <a:rPr lang="ru-RU" sz="1800" dirty="0" smtClean="0"/>
              <a:t>		</a:t>
            </a:r>
            <a:r>
              <a:rPr lang="ru-RU" sz="1600" b="1" dirty="0" smtClean="0"/>
              <a:t>Количество обучающихся за счет бюджетных средств  239 человек</a:t>
            </a:r>
            <a:endParaRPr lang="ru-RU" sz="1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Содержательный  раздел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3"/>
            <a:ext cx="8572560" cy="4214842"/>
          </a:xfrm>
        </p:spPr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 основной образовательной программы: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Социально- коммуникативное развитие.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общения и взаимодействия ребенка со взрослыми и сверстниками, становление самостоятельности, целенаправленности и саморегуляции собственных действий, развитие социального и эмоционального интеллекта.</a:t>
            </a:r>
            <a:endParaRPr lang="ru-RU" sz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Познавательное развитие.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познавательных интересов и познавательных способностей детей, которые можно подразделить на сенсорные, интеллектуально-познавательные и интеллектуально-творческие.</a:t>
            </a:r>
            <a:endParaRPr lang="ru-RU" sz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Речевое развитие.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формирование устной речи и навыков речевого общения с окружающими на основе овладения литературным языком своего народа.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4. Художественно-эстетическое развитие.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интереса к эстетической стороне окружающей действительности и развитие детского художественного творчества, интереса к самостоятельной творческой деятельности (изобразительной, конструктивно-модельной, музыкальной и др.); удовлетворение потребности детей 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самовыражении.</a:t>
            </a:r>
            <a:endParaRPr lang="ru-RU" sz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Физическое развитие.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формирование интереса к занятиям физической культурой, воспитание ценностного отношения;  основ здорового образа жизни</a:t>
            </a:r>
            <a:r>
              <a:rPr lang="ru-RU" sz="1200" dirty="0" smtClean="0"/>
              <a:t>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/>
              <a:t>      				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Свою работу с детьми педагогический коллектив строит на основе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примерной 				общеобразовательной программы дошкольного образования «От рождения до 				школы» под редакцией  Н.Е.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Т.С.   Комаровой, М.А. Васильевой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а 				также парциальных образовательных  программ  и  методических пособий. </a:t>
            </a:r>
            <a:endParaRPr lang="ru-RU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Психолого-педагогическое сопровождение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обеспечение благополучного социально-психологического климата в ДОУ как основы психологического здоровья детей и их полноценного развития на всех этапах дошкольного детства.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 Задачи: 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dirty="0" smtClean="0"/>
              <a:t>1. Содействовать созданию социально-психологических условий для успешного развития детей, опираясь на индивидуальные особенности, реальные личностные достижения каждого ребенка и зону его ближайшего развития. </a:t>
            </a:r>
          </a:p>
          <a:p>
            <a:r>
              <a:rPr lang="ru-RU" sz="1400" dirty="0" smtClean="0"/>
              <a:t>2. Содействовать коллективу дошкольного учреждения в гармонизации психологического климата, благоприятного для развития детей. </a:t>
            </a:r>
          </a:p>
          <a:p>
            <a:r>
              <a:rPr lang="ru-RU" sz="1400" dirty="0" smtClean="0"/>
              <a:t>3. Оказывать своевременную психологическую консультативную, диагностическую, развивающую помощь детям, родителям и педагогам в решении психологических проблем при подготовке детей к обучению в школе. </a:t>
            </a:r>
          </a:p>
          <a:p>
            <a:r>
              <a:rPr lang="ru-RU" sz="1400" dirty="0" smtClean="0"/>
              <a:t>4. Взаимодействуя с педагогами, осуществлять психолого-педагогическое сопровождение детей, имеющих трудности в психическом развитии, используя разнообразные формы психопрофилактической и развивающей работы. </a:t>
            </a:r>
          </a:p>
          <a:p>
            <a:r>
              <a:rPr lang="ru-RU" sz="1400" dirty="0" smtClean="0"/>
              <a:t>5. Способствовать личностному саморазвитию и самореализации педагогов и родителей через различные формы психологического просвещения. 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Образовательная деятельность по профессиональной коррекции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нарушений развития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sz="1200" b="1" dirty="0" smtClean="0"/>
              <a:t>	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Образовательная программа  для групп компенсирующей направленности</a:t>
            </a:r>
            <a:endParaRPr lang="ru-RU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200" dirty="0" smtClean="0"/>
              <a:t>	интегрирует содержание основной общеобразовательной и коррекционной программ для детей с общим недоразвитие речи (ОНР) в дошкольном учреждении с группами компенсирующего вида.</a:t>
            </a:r>
          </a:p>
          <a:p>
            <a:pPr>
              <a:buNone/>
            </a:pPr>
            <a:r>
              <a:rPr lang="ru-RU" sz="1200" dirty="0" smtClean="0"/>
              <a:t>		Сегодня является актуальной проблема сочетаемости коррекционной и </a:t>
            </a:r>
            <a:r>
              <a:rPr lang="ru-RU" sz="1200" dirty="0" err="1" smtClean="0"/>
              <a:t>общеразвивающей</a:t>
            </a:r>
            <a:r>
              <a:rPr lang="ru-RU" sz="1200" dirty="0" smtClean="0"/>
              <a:t> программы, взаимодействия всех участников образовательного процесса в достижении целей и задач обучения и воспитания дошкольников.</a:t>
            </a:r>
          </a:p>
          <a:p>
            <a:pPr>
              <a:buNone/>
            </a:pPr>
            <a:r>
              <a:rPr lang="ru-RU" sz="1200" dirty="0" smtClean="0"/>
              <a:t>		Настоящая Программа носит коррекционно-развивающий характер. Она предназначена для обучения и воспитания детей 5-7 лет, зачисленных в группы компенсирующей направленности. Образовательная программа ДОУ основана на общих дидактических и специфических принципах     работы с детьми 5-7 лет с речевыми нарушениями, составлена с учётом основных требований ФГОС дошкольного образования. Программа направлена на  формирование предпосылок учебной деятельности, обеспечивающих социальную успешность, сохранение и укрепление здоровья  детей дошкольного возраста, коррекцию недостатков в речевом развитии детей.  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					Программа содержит:</a:t>
            </a:r>
          </a:p>
          <a:p>
            <a:pPr marL="2419350" lvl="0" indent="0">
              <a:buNone/>
              <a:tabLst>
                <a:tab pos="2333625" algn="l"/>
              </a:tabLst>
            </a:pPr>
            <a:r>
              <a:rPr lang="ru-RU" sz="1200" dirty="0" smtClean="0"/>
              <a:t>организацию режима пребывания и деятельности дошкольников с ОНР в группах компенсирующей направленности, </a:t>
            </a:r>
          </a:p>
          <a:p>
            <a:pPr marL="2419350" lvl="0" indent="0">
              <a:buNone/>
              <a:tabLst>
                <a:tab pos="2333625" algn="l"/>
              </a:tabLst>
            </a:pPr>
            <a:r>
              <a:rPr lang="ru-RU" sz="1200" dirty="0" err="1" smtClean="0"/>
              <a:t>коррекционно</a:t>
            </a:r>
            <a:r>
              <a:rPr lang="ru-RU" sz="1200" dirty="0" smtClean="0"/>
              <a:t>–логопедическое сопровождение недостатков в  речевом развитии дошкольников,</a:t>
            </a:r>
          </a:p>
          <a:p>
            <a:pPr marL="2419350" lvl="0" indent="0">
              <a:buNone/>
              <a:tabLst>
                <a:tab pos="2333625" algn="l"/>
              </a:tabLst>
            </a:pPr>
            <a:r>
              <a:rPr lang="ru-RU" sz="1200" dirty="0" smtClean="0"/>
              <a:t> планирование организованной образовательной деятельности на основе интеграции образовательных областей, </a:t>
            </a:r>
          </a:p>
          <a:p>
            <a:pPr marL="2419350" lvl="0" indent="0">
              <a:buNone/>
              <a:tabLst>
                <a:tab pos="2333625" algn="l"/>
              </a:tabLst>
            </a:pPr>
            <a:r>
              <a:rPr lang="ru-RU" sz="1200" dirty="0" smtClean="0"/>
              <a:t>планируемые результаты освоения детьми программного содержания, </a:t>
            </a:r>
          </a:p>
          <a:p>
            <a:pPr marL="2419350" lvl="0" indent="0">
              <a:buNone/>
              <a:tabLst>
                <a:tab pos="2333625" algn="l"/>
              </a:tabLst>
            </a:pPr>
            <a:r>
              <a:rPr lang="ru-RU" sz="1200" dirty="0" smtClean="0"/>
              <a:t>модель взаимодействия учителя-логопеда, воспитателя, музыкального руководителя, педагога-психолога,  инструктора по физической культуре и родителей. </a:t>
            </a:r>
          </a:p>
          <a:p>
            <a:pPr marL="2419350" indent="0">
              <a:buNone/>
              <a:tabLst>
                <a:tab pos="2333625" algn="l"/>
              </a:tabLst>
            </a:pPr>
            <a:r>
              <a:rPr lang="ru-RU" sz="1200" dirty="0" smtClean="0"/>
              <a:t>Адаптированная  образовательная программа осуществляется на основе коррекционной программы -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«Программа логопедической работы по преодолению общего недоразвития речи у детей»  (Т.Б. Филичевой, Г.В. Чиркиной, Т.В. Тумановой).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Структура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основной образовательной программы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b="1" dirty="0" smtClean="0"/>
              <a:t>Целевой раздел.</a:t>
            </a:r>
            <a:endParaRPr lang="ru-RU" sz="16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Пояснительная записка.     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Планируемые результаты освоения  ООП ДО.                                                                             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b="1" dirty="0" smtClean="0"/>
              <a:t>Организационный  раздел.</a:t>
            </a:r>
            <a:endParaRPr lang="ru-RU" sz="16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Режим дня.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Традиции ДОУ: праздники и мероприятия.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Особенности организации предметно-развивающей образовательной  среды.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Материально-технические условия реализации ООП ДО.</a:t>
            </a: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b="1" dirty="0" smtClean="0"/>
              <a:t>Содержательный  раздел.</a:t>
            </a:r>
            <a:endParaRPr lang="ru-RU" sz="1600" dirty="0" smtClean="0"/>
          </a:p>
          <a:p>
            <a:pPr marL="548640" lvl="1" algn="r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Содержание образования по пяти образовательным областям.</a:t>
            </a:r>
          </a:p>
          <a:p>
            <a:pPr marL="548640" lvl="1" algn="r" fontAlgn="auto">
              <a:spcBef>
                <a:spcPts val="370"/>
              </a:spcBef>
              <a:spcAft>
                <a:spcPts val="0"/>
              </a:spcAft>
              <a:buNone/>
              <a:defRPr/>
            </a:pPr>
            <a:r>
              <a:rPr lang="ru-RU" sz="1600" dirty="0" smtClean="0"/>
              <a:t>Формы, способы, методы и средства реализации ООП </a:t>
            </a:r>
            <a:r>
              <a:rPr lang="ru-RU" sz="1600" smtClean="0"/>
              <a:t>ДО.</a:t>
            </a:r>
            <a:endParaRPr lang="ru-RU" sz="1600" dirty="0" smtClean="0"/>
          </a:p>
          <a:p>
            <a:pPr marL="274320" indent="-274320" algn="r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b="1" dirty="0" smtClean="0"/>
              <a:t>Дополнительный раздел: </a:t>
            </a:r>
            <a:r>
              <a:rPr lang="ru-RU" sz="1600" dirty="0" smtClean="0"/>
              <a:t>краткая презентация ООП.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Взаимодействие  ДОУ с семьёй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Цель:  </a:t>
            </a:r>
            <a:r>
              <a:rPr lang="ru-RU" sz="1200" dirty="0" smtClean="0"/>
              <a:t>развитие конструктивного взаимодействия с семьёй, создание в ДОУ необходимых условий для развития ответственных и взаимозависимых отношений с родителями воспитанников.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Задачи:</a:t>
            </a:r>
          </a:p>
          <a:p>
            <a:pPr lvl="0"/>
            <a:r>
              <a:rPr lang="ru-RU" sz="1200" dirty="0" smtClean="0"/>
              <a:t>Изучение отношения педагогов и родителей к различным вопросам воспитания, обучения, развития детей, условий организации жизни детей в детском саду и  семье.</a:t>
            </a:r>
          </a:p>
          <a:p>
            <a:pPr lvl="0"/>
            <a:r>
              <a:rPr lang="ru-RU" sz="1200" dirty="0" smtClean="0"/>
              <a:t>Знакомство педагогов и родителей с лучшим опытом воспитания дошкольников в детском саду и семье.</a:t>
            </a:r>
          </a:p>
          <a:p>
            <a:pPr lvl="0"/>
            <a:r>
              <a:rPr lang="ru-RU" sz="1200" dirty="0" smtClean="0"/>
              <a:t>Информирование друг друга об актуальных задачах воспитания и обучения детей на разных возрастных этапах их развития.</a:t>
            </a:r>
          </a:p>
          <a:p>
            <a:pPr lvl="0"/>
            <a:r>
              <a:rPr lang="ru-RU" sz="1200" dirty="0" smtClean="0"/>
              <a:t>Привлечение семей воспитанников к участию в совместных с педагогами мероприятиях.</a:t>
            </a:r>
          </a:p>
          <a:p>
            <a:pPr lvl="0"/>
            <a:r>
              <a:rPr lang="ru-RU" sz="1200" dirty="0" smtClean="0"/>
              <a:t>Поощрение родителей за внимательное отношение к разнообразным стремлениям и потребностям ребёнка.</a:t>
            </a:r>
          </a:p>
          <a:p>
            <a:pPr>
              <a:buNone/>
            </a:pPr>
            <a:r>
              <a:rPr lang="ru-RU" sz="1200" b="1" dirty="0" smtClean="0"/>
              <a:t>		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				  Основные направления и формы взаимодействия  с семьёй</a:t>
            </a:r>
            <a:endParaRPr lang="ru-RU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1200" dirty="0" err="1" smtClean="0"/>
              <a:t>Взаимопознание</a:t>
            </a:r>
            <a:r>
              <a:rPr lang="ru-RU" sz="1200" dirty="0" smtClean="0"/>
              <a:t> и </a:t>
            </a:r>
            <a:r>
              <a:rPr lang="ru-RU" sz="1200" dirty="0" err="1" smtClean="0"/>
              <a:t>взаимоинформирование</a:t>
            </a:r>
            <a:r>
              <a:rPr lang="ru-RU" sz="1200" dirty="0" smtClean="0"/>
              <a:t>:  беседы, анкетирование, посещений семей воспитанников, организация дней открытых дверей, оформление стендов для родителей, выпуск буклетов, памяток, интернет – сайт ДОУ;</a:t>
            </a:r>
          </a:p>
          <a:p>
            <a:pPr lvl="0"/>
            <a:r>
              <a:rPr lang="ru-RU" sz="1200" dirty="0" smtClean="0"/>
              <a:t>Непрерывное образование воспитывающих взрослых: родительские собрания, педагогические чтения, мастер – классы, консультации.</a:t>
            </a:r>
          </a:p>
          <a:p>
            <a:r>
              <a:rPr lang="ru-RU" sz="1200" dirty="0" smtClean="0"/>
              <a:t>Совместная деятельность педагогов, родителей, детей: праздники, развлечения, экскурсии,  проектная деятельность, театрализованная деятельность, трудовые акции, выставки и конкурсы.</a:t>
            </a:r>
            <a:endParaRPr lang="ru-RU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2928959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СПАСИБО  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</a:rPr>
              <a:t>ЗА   ВНИМАНИЕ!</a:t>
            </a:r>
            <a:endParaRPr lang="ru-R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Основная образовательная программа ДОУ №22  разработана в соответствии с основными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нормативно-правовыми документами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по дошкольному образованию: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500034" y="1500174"/>
            <a:ext cx="8501122" cy="4857784"/>
          </a:xfrm>
        </p:spPr>
        <p:txBody>
          <a:bodyPr/>
          <a:lstStyle/>
          <a:p>
            <a:r>
              <a:rPr lang="ru-RU" sz="1600" dirty="0" smtClean="0"/>
              <a:t> Федеральный закон от 29.12.2012  № 273-ФЗ  «Об образовании в Российской Федерации»;</a:t>
            </a:r>
          </a:p>
          <a:p>
            <a:pPr lvl="0"/>
            <a:r>
              <a:rPr lang="ru-RU" sz="1600" dirty="0" smtClean="0"/>
              <a:t>Федеральный государственный образовательный стандарт дошкольного образования (Утвержден приказом Министерства образования и науки Российской Федерации от                          17 октября 2013 г. N 1155);</a:t>
            </a:r>
          </a:p>
          <a:p>
            <a:pPr lvl="0"/>
            <a:r>
              <a:rPr lang="ru-RU" sz="1600" dirty="0" smtClean="0"/>
              <a:t>«Порядок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(приказ Министерства образования и науки РФ от 30 августа 2013 года №1014 г. Москва); </a:t>
            </a:r>
          </a:p>
          <a:p>
            <a:pPr lvl="0"/>
            <a:r>
              <a:rPr lang="ru-RU" sz="1600" dirty="0" smtClean="0"/>
              <a:t>Санитарно-эпидемиологические требования к устройству, содержанию и организации режима работы  дошкольных образовательных организаций» (Утверждены постановлением Главного государственного санитарного врача Российской Федерации от 15 мая 2013 года №26  «Об утверждении </a:t>
            </a:r>
            <a:r>
              <a:rPr lang="ru-RU" sz="1600" dirty="0" err="1" smtClean="0"/>
              <a:t>СанПин</a:t>
            </a:r>
            <a:r>
              <a:rPr lang="ru-RU" sz="1600" dirty="0" smtClean="0"/>
              <a:t>» 2.4.3049-13)</a:t>
            </a:r>
          </a:p>
          <a:p>
            <a:pPr lvl="0"/>
            <a:endParaRPr lang="ru-RU" sz="1600" dirty="0" smtClean="0"/>
          </a:p>
          <a:p>
            <a:pPr lvl="5">
              <a:buNone/>
            </a:pPr>
            <a:r>
              <a:rPr lang="ru-RU" sz="1800" dirty="0" smtClean="0"/>
              <a:t>			</a:t>
            </a:r>
            <a:r>
              <a:rPr lang="ru-RU" sz="1800" b="1" u="sng" dirty="0" smtClean="0"/>
              <a:t>Программа   определяет:</a:t>
            </a:r>
          </a:p>
          <a:p>
            <a:pPr lvl="5">
              <a:buNone/>
            </a:pPr>
            <a:r>
              <a:rPr lang="ru-RU" sz="1800" dirty="0" smtClean="0">
                <a:latin typeface="+mj-lt"/>
              </a:rPr>
              <a:t>			-</a:t>
            </a:r>
            <a:r>
              <a:rPr lang="ru-RU" sz="1400" dirty="0" smtClean="0">
                <a:latin typeface="+mj-lt"/>
              </a:rPr>
              <a:t>цель,</a:t>
            </a:r>
          </a:p>
          <a:p>
            <a:pPr lvl="5">
              <a:buNone/>
            </a:pPr>
            <a:r>
              <a:rPr lang="ru-RU" sz="1400" dirty="0" smtClean="0">
                <a:latin typeface="+mj-lt"/>
              </a:rPr>
              <a:t>			-задачи,</a:t>
            </a:r>
          </a:p>
          <a:p>
            <a:pPr lvl="5">
              <a:buNone/>
            </a:pPr>
            <a:r>
              <a:rPr lang="ru-RU" sz="1400" dirty="0" smtClean="0">
                <a:latin typeface="+mj-lt"/>
                <a:cs typeface="Arial" pitchFamily="34" charset="0"/>
              </a:rPr>
              <a:t>			-планируемые результаты, </a:t>
            </a:r>
          </a:p>
          <a:p>
            <a:pPr lvl="5">
              <a:buNone/>
            </a:pPr>
            <a:r>
              <a:rPr lang="ru-RU" sz="1400" dirty="0" smtClean="0">
                <a:latin typeface="+mj-lt"/>
                <a:cs typeface="Arial" pitchFamily="34" charset="0"/>
              </a:rPr>
              <a:t>			-содержание и организацию образовательного процесса .</a:t>
            </a:r>
          </a:p>
          <a:p>
            <a:pPr lvl="5">
              <a:buFontTx/>
              <a:buChar char="-"/>
            </a:pPr>
            <a:endParaRPr lang="ru-RU" sz="1400" dirty="0" smtClean="0">
              <a:latin typeface="+mj-lt"/>
            </a:endParaRPr>
          </a:p>
          <a:p>
            <a:endParaRPr lang="ru-RU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188" y="142853"/>
            <a:ext cx="7772400" cy="128588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программы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8186750" cy="3249626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спроектирована с учетом особенностей  образовательного учреждения, региона и муниципалитета,  образовательных потребностей и запросов  воспитанников.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 цель, задачи, планируемые результаты, содержание и организацию образовательного процесса на ступени  дошкольного образования.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того, учтены концептуальные положения используемой  в ДОУ примерной общеобразовательной программы дошкольного образования «От рождения до школы» под редакцией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Т.С.Комаровой, М.А.Васильевой 2014 год.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	Образовательная программа ДОУ №22 сформирована  как программа психолого-педагогической поддержки позитивной социализации и индивидуализации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</a:t>
            </a:r>
            <a:r>
              <a:rPr lang="ru-RU" sz="2800" dirty="0" smtClean="0"/>
              <a:t>).</a:t>
            </a:r>
          </a:p>
          <a:p>
            <a:pPr>
              <a:buNone/>
            </a:pPr>
            <a:r>
              <a:rPr lang="ru-RU" sz="2800" dirty="0" smtClean="0"/>
              <a:t>				Обучение </a:t>
            </a:r>
            <a:r>
              <a:rPr lang="ru-RU" sz="2800" dirty="0" smtClean="0"/>
              <a:t>проводится на русском </a:t>
            </a:r>
            <a:r>
              <a:rPr lang="ru-RU" sz="2800" dirty="0" smtClean="0"/>
              <a:t>			языке</a:t>
            </a:r>
            <a:r>
              <a:rPr lang="ru-RU" sz="2800" dirty="0" smtClean="0"/>
              <a:t>. Промежуточная аттестация </a:t>
            </a:r>
            <a:r>
              <a:rPr lang="ru-RU" sz="2800" dirty="0" smtClean="0"/>
              <a:t>			обучающихся</a:t>
            </a:r>
            <a:r>
              <a:rPr lang="ru-RU" sz="2800" dirty="0" smtClean="0"/>
              <a:t>  не проводится</a:t>
            </a:r>
            <a:endParaRPr lang="ru-RU" sz="2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Цель реализации основной образовательной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0" indent="0">
              <a:buNone/>
            </a:pPr>
            <a:r>
              <a:rPr lang="ru-RU" sz="1800" b="1" u="sng" dirty="0" smtClean="0"/>
              <a:t> </a:t>
            </a:r>
            <a:r>
              <a:rPr lang="ru-RU" sz="1400" b="1" u="sng" dirty="0" smtClean="0"/>
              <a:t>проектирование</a:t>
            </a:r>
            <a:r>
              <a:rPr lang="ru-RU" sz="1400" dirty="0" smtClean="0"/>
              <a:t> </a:t>
            </a:r>
            <a:r>
              <a:rPr lang="ru-RU" sz="1400" dirty="0" smtClean="0"/>
              <a:t>социальных </a:t>
            </a:r>
            <a:r>
              <a:rPr lang="ru-RU" sz="1400" b="1" u="sng" dirty="0" smtClean="0"/>
              <a:t>ситуаций развития ребенка </a:t>
            </a:r>
            <a:r>
              <a:rPr lang="ru-RU" sz="1400" dirty="0" smtClean="0"/>
              <a:t>и  </a:t>
            </a:r>
            <a:r>
              <a:rPr lang="ru-RU" sz="1400" b="1" u="sng" dirty="0" smtClean="0"/>
              <a:t>развивающей  предметно-пространственной  среды</a:t>
            </a:r>
            <a:r>
              <a:rPr lang="ru-RU" sz="1400" dirty="0" smtClean="0"/>
              <a:t>,  обеспечивающих  позитивную  социализацию,  мотивацию  и  поддержку  индивидуальности  детей  через  общение,  игру, познавательно-исследовательскую деятельность и другие формы активности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>
              <a:buNone/>
            </a:pPr>
            <a:r>
              <a:rPr lang="ru-RU" sz="1800" b="1" dirty="0" smtClean="0"/>
              <a:t> Достижение поставленной цели предусматривает решение </a:t>
            </a:r>
            <a:r>
              <a:rPr lang="ru-RU" sz="1800" b="1" dirty="0" smtClean="0"/>
              <a:t>следующих задач</a:t>
            </a:r>
            <a:r>
              <a:rPr lang="ru-RU" sz="1800" b="1" dirty="0" smtClean="0"/>
              <a:t>:</a:t>
            </a:r>
            <a:endParaRPr lang="ru-RU" sz="1800" dirty="0" smtClean="0"/>
          </a:p>
          <a:p>
            <a:r>
              <a:rPr lang="ru-RU" sz="1200" dirty="0" smtClean="0"/>
              <a:t>1</a:t>
            </a:r>
            <a:r>
              <a:rPr lang="ru-RU" sz="1200" dirty="0" smtClean="0"/>
              <a:t>. Забота о здоровье, охрана и укрепление физического и психического здоровья детей, в том числе их эмоционального благополучия.</a:t>
            </a:r>
          </a:p>
          <a:p>
            <a:r>
              <a:rPr lang="ru-RU" sz="1200" dirty="0" smtClean="0"/>
              <a:t>2. Максимальное использование разнообразных видов детской деятельности, их интеграция в целях повышения эффективности </a:t>
            </a:r>
            <a:r>
              <a:rPr lang="ru-RU" sz="1200" dirty="0" err="1" smtClean="0"/>
              <a:t>воспитательно</a:t>
            </a:r>
            <a:r>
              <a:rPr lang="ru-RU" sz="1200" dirty="0" smtClean="0"/>
              <a:t> – образовательного процесса.</a:t>
            </a:r>
          </a:p>
          <a:p>
            <a:r>
              <a:rPr lang="ru-RU" sz="1200" dirty="0" smtClean="0"/>
              <a:t>3.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r>
              <a:rPr lang="ru-RU" sz="1200" dirty="0" smtClean="0"/>
              <a:t>4.Обеспечение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образования).</a:t>
            </a:r>
          </a:p>
          <a:p>
            <a:r>
              <a:rPr lang="ru-RU" sz="1200" dirty="0" smtClean="0"/>
              <a:t>5.Единство подходов к воспитанию детей в условиях дошкольного образовательного учреждения и семьи;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r>
              <a:rPr lang="ru-RU" sz="1200" dirty="0" smtClean="0"/>
              <a:t>6.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деятельности.</a:t>
            </a:r>
          </a:p>
          <a:p>
            <a:r>
              <a:rPr lang="ru-RU" sz="1200" dirty="0" smtClean="0"/>
              <a:t>7.  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детей.</a:t>
            </a:r>
          </a:p>
          <a:p>
            <a:pPr>
              <a:buNone/>
            </a:pPr>
            <a:r>
              <a:rPr lang="ru-RU" sz="1800" b="1" dirty="0" smtClean="0"/>
              <a:t> 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 осуществляет свою образовательную, правовую, хозяйственную деятельность на основе законодательных  нормативных  документов: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Устава  ДОУ №22 утвержденного </a:t>
            </a:r>
            <a:r>
              <a:rPr lang="ru-RU" sz="1600" dirty="0" smtClean="0"/>
              <a:t>постановлением Администрации</a:t>
            </a:r>
          </a:p>
          <a:p>
            <a:pPr>
              <a:buNone/>
            </a:pPr>
            <a:r>
              <a:rPr lang="ru-RU" sz="1600" dirty="0" smtClean="0"/>
              <a:t>	города Дубны Московской области от   «09» 09. 2014 г. №717-пг,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Лицензии на право ведения образовательной деятельности </a:t>
            </a:r>
          </a:p>
          <a:p>
            <a:pPr>
              <a:buNone/>
            </a:pPr>
            <a:r>
              <a:rPr lang="ru-RU" sz="1600" dirty="0" smtClean="0"/>
              <a:t>	серии 50 Л 01№0004342  регистрационный   №72461  выданной Министерством образования Московской области 10.12.2014 г  (бессрочно).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			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Содержание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lvl="0"/>
            <a:r>
              <a:rPr lang="ru-RU" sz="2000" dirty="0" smtClean="0"/>
              <a:t>социально-коммуникативное развитие;</a:t>
            </a:r>
          </a:p>
          <a:p>
            <a:pPr lvl="0"/>
            <a:r>
              <a:rPr lang="ru-RU" sz="2000" dirty="0" smtClean="0"/>
              <a:t>познавательное развитие;</a:t>
            </a:r>
          </a:p>
          <a:p>
            <a:pPr lvl="0"/>
            <a:r>
              <a:rPr lang="ru-RU" sz="2000" dirty="0" smtClean="0"/>
              <a:t>речевое развитие;</a:t>
            </a:r>
          </a:p>
          <a:p>
            <a:pPr lvl="0"/>
            <a:r>
              <a:rPr lang="ru-RU" sz="2000" dirty="0" smtClean="0"/>
              <a:t>художественно-эстетическое развитие;</a:t>
            </a:r>
          </a:p>
          <a:p>
            <a:pPr lvl="0"/>
            <a:r>
              <a:rPr lang="ru-RU" sz="2000" dirty="0" smtClean="0"/>
              <a:t>физическое развитие.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Формы, способы, методы и средства реализации программы с учетом возрастных и индивидуальных особенностей воспитанников, специфики их образовательных потребностей и интересов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	Содержание образовательной программы</a:t>
            </a:r>
            <a:r>
              <a:rPr lang="ru-RU" sz="1400" b="1" dirty="0" smtClean="0"/>
              <a:t> </a:t>
            </a:r>
            <a:r>
              <a:rPr lang="ru-RU" sz="1400" dirty="0" smtClean="0"/>
              <a:t>реализуется в </a:t>
            </a:r>
            <a:r>
              <a:rPr lang="ru-RU" sz="1400" b="1" dirty="0" smtClean="0"/>
              <a:t>различных видах деятельности</a:t>
            </a:r>
            <a:r>
              <a:rPr lang="ru-RU" sz="1400" dirty="0" smtClean="0"/>
              <a:t> (общении, игре, познавательно-исследовательской деятельности - как сквозных механизмах развития ребенка):</a:t>
            </a:r>
          </a:p>
          <a:p>
            <a:pPr lvl="0"/>
            <a:r>
              <a:rPr lang="ru-RU" sz="1400" dirty="0" smtClean="0"/>
              <a:t>игровая, включая сюжетно-ролевую игру, игру с правилами и другие виды игры;</a:t>
            </a:r>
          </a:p>
          <a:p>
            <a:pPr lvl="0"/>
            <a:r>
              <a:rPr lang="ru-RU" sz="1400" dirty="0" smtClean="0"/>
              <a:t>коммуникативная (общение и взаимодействие со взрослыми и сверстниками);</a:t>
            </a:r>
          </a:p>
          <a:p>
            <a:pPr lvl="0"/>
            <a:r>
              <a:rPr lang="ru-RU" sz="1400" dirty="0" smtClean="0"/>
              <a:t>познавательно-исследовательская (исследования объектов окружающего мира и экспериментирования с ними); </a:t>
            </a:r>
          </a:p>
          <a:p>
            <a:pPr lvl="0"/>
            <a:r>
              <a:rPr lang="ru-RU" sz="1400" dirty="0" smtClean="0"/>
              <a:t>восприятие художественной литературы и фольклора; </a:t>
            </a:r>
          </a:p>
          <a:p>
            <a:pPr lvl="0"/>
            <a:r>
              <a:rPr lang="ru-RU" sz="1400" dirty="0" smtClean="0"/>
              <a:t>самообслуживание и элементарный бытовой труд (в помещении и на улице);</a:t>
            </a:r>
          </a:p>
          <a:p>
            <a:pPr lvl="0"/>
            <a:r>
              <a:rPr lang="ru-RU" sz="1400" dirty="0" smtClean="0"/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 lvl="0"/>
            <a:r>
              <a:rPr lang="ru-RU" sz="1400" dirty="0" smtClean="0"/>
              <a:t>изобразительная (рисование, лепка, аппликация); </a:t>
            </a:r>
          </a:p>
          <a:p>
            <a:pPr lvl="0"/>
            <a:r>
              <a:rPr lang="ru-RU" sz="1400" dirty="0" smtClean="0"/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lvl="0"/>
            <a:r>
              <a:rPr lang="ru-RU" sz="1400" dirty="0" smtClean="0"/>
              <a:t>двигательная (овладение основными движениями) формы активности ребенка.</a:t>
            </a:r>
          </a:p>
          <a:p>
            <a:pPr lvl="0"/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				 Построение образовательного процесса в ДОУ основывается на 			адекватных возрасту формах работы с дошкольниками. Педагоги 			самостоятельно выбирают формы работы с детьми, основываясь на 			своем опыте и творчестве, учитывая особенности воспитанников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7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</Template>
  <TotalTime>176</TotalTime>
  <Words>1677</Words>
  <Application>Microsoft Office PowerPoint</Application>
  <PresentationFormat>Экран (4:3)</PresentationFormat>
  <Paragraphs>194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07</vt:lpstr>
      <vt:lpstr>Слайд 1</vt:lpstr>
      <vt:lpstr>Структура  основной образовательной программы </vt:lpstr>
      <vt:lpstr>Основная образовательная программа ДОУ №22  разработана в соответствии с основными  нормативно-правовыми документами  по дошкольному образованию: </vt:lpstr>
      <vt:lpstr>Пояснительная записка  основной образовательной программы</vt:lpstr>
      <vt:lpstr>Слайд 5</vt:lpstr>
      <vt:lpstr>Цель реализации основной образовательной программы</vt:lpstr>
      <vt:lpstr>ДОУ осуществляет свою образовательную, правовую, хозяйственную деятельность на основе законодательных  нормативных  документов:</vt:lpstr>
      <vt:lpstr>Содержание Программы</vt:lpstr>
      <vt:lpstr>Формы, способы, методы и средства реализации программы с учетом возрастных и индивидуальных особенностей воспитанников, специфики их образовательных потребностей и интересов </vt:lpstr>
      <vt:lpstr>Достижение поставленных целей предусматривает решение следующих задач:</vt:lpstr>
      <vt:lpstr>Планируемые результаты как ориентиры освоения воспитанниками основной образовательной программы дошкольного образования   </vt:lpstr>
      <vt:lpstr>Целевые  ориентиры образования  в младенческом и раннем возрасте: </vt:lpstr>
      <vt:lpstr>Целевые ориентиры освоения воспитанниками основной образовательной программы на этапе завершения  дошкольного образования: </vt:lpstr>
      <vt:lpstr>Слайд 14</vt:lpstr>
      <vt:lpstr>Организационный раздел</vt:lpstr>
      <vt:lpstr>Категория и возраст воспитанников ДОУ№22  в 2019-2020 учебному году</vt:lpstr>
      <vt:lpstr>Содержательный  раздел</vt:lpstr>
      <vt:lpstr>Психолого-педагогическое сопровождение </vt:lpstr>
      <vt:lpstr>Образовательная деятельность по профессиональной коррекции  нарушений развития детей </vt:lpstr>
      <vt:lpstr>Взаимодействие  ДОУ с семьёй</vt:lpstr>
      <vt:lpstr>Слайд 21</vt:lpstr>
    </vt:vector>
  </TitlesOfParts>
  <Company>VG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21</cp:revision>
  <dcterms:created xsi:type="dcterms:W3CDTF">2015-06-19T09:53:20Z</dcterms:created>
  <dcterms:modified xsi:type="dcterms:W3CDTF">2019-08-30T12:39:47Z</dcterms:modified>
</cp:coreProperties>
</file>