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0" r:id="rId2"/>
    <p:sldId id="258" r:id="rId3"/>
    <p:sldId id="259" r:id="rId4"/>
    <p:sldId id="273" r:id="rId5"/>
    <p:sldId id="274" r:id="rId6"/>
    <p:sldId id="281" r:id="rId7"/>
    <p:sldId id="282" r:id="rId8"/>
    <p:sldId id="275" r:id="rId9"/>
    <p:sldId id="276" r:id="rId10"/>
    <p:sldId id="277" r:id="rId11"/>
    <p:sldId id="279" r:id="rId12"/>
    <p:sldId id="278" r:id="rId13"/>
    <p:sldId id="280" r:id="rId14"/>
    <p:sldId id="283" r:id="rId15"/>
    <p:sldId id="284" r:id="rId16"/>
    <p:sldId id="28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AA97E-BA01-4EE9-A624-9FC62A3804C7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B2AD0-895B-4BB5-B5A5-5A987C017B3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B2AD0-895B-4BB5-B5A5-5A987C017B3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3660-4EAF-4E8E-9ED9-3A3648A9CA9A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FB76-BB4F-48C8-9034-F2D87FFA7E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3660-4EAF-4E8E-9ED9-3A3648A9CA9A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FB76-BB4F-48C8-9034-F2D87FFA7E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3660-4EAF-4E8E-9ED9-3A3648A9CA9A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FB76-BB4F-48C8-9034-F2D87FFA7E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3660-4EAF-4E8E-9ED9-3A3648A9CA9A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FB76-BB4F-48C8-9034-F2D87FFA7E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3660-4EAF-4E8E-9ED9-3A3648A9CA9A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FB76-BB4F-48C8-9034-F2D87FFA7E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3660-4EAF-4E8E-9ED9-3A3648A9CA9A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FB76-BB4F-48C8-9034-F2D87FFA7E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3660-4EAF-4E8E-9ED9-3A3648A9CA9A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FB76-BB4F-48C8-9034-F2D87FFA7E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3660-4EAF-4E8E-9ED9-3A3648A9CA9A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FB76-BB4F-48C8-9034-F2D87FFA7E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3660-4EAF-4E8E-9ED9-3A3648A9CA9A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FB76-BB4F-48C8-9034-F2D87FFA7E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3660-4EAF-4E8E-9ED9-3A3648A9CA9A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FB76-BB4F-48C8-9034-F2D87FFA7E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3660-4EAF-4E8E-9ED9-3A3648A9CA9A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FB76-BB4F-48C8-9034-F2D87FFA7E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93660-4EAF-4E8E-9ED9-3A3648A9CA9A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7FB76-BB4F-48C8-9034-F2D87FFA7E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3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jpeg"/><Relationship Id="rId18" Type="http://schemas.openxmlformats.org/officeDocument/2006/relationships/image" Target="../media/image10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17" Type="http://schemas.openxmlformats.org/officeDocument/2006/relationships/image" Target="../media/image107.jpeg"/><Relationship Id="rId2" Type="http://schemas.openxmlformats.org/officeDocument/2006/relationships/image" Target="../media/image3.jpeg"/><Relationship Id="rId16" Type="http://schemas.openxmlformats.org/officeDocument/2006/relationships/image" Target="../media/image106.jpeg"/><Relationship Id="rId20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5" Type="http://schemas.openxmlformats.org/officeDocument/2006/relationships/image" Target="../media/image105.jpeg"/><Relationship Id="rId10" Type="http://schemas.openxmlformats.org/officeDocument/2006/relationships/image" Target="../media/image100.jpeg"/><Relationship Id="rId19" Type="http://schemas.openxmlformats.org/officeDocument/2006/relationships/image" Target="../media/image109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Relationship Id="rId14" Type="http://schemas.openxmlformats.org/officeDocument/2006/relationships/image" Target="../media/image10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image" Target="../media/image121.jpeg"/><Relationship Id="rId18" Type="http://schemas.openxmlformats.org/officeDocument/2006/relationships/image" Target="../media/image12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12" Type="http://schemas.openxmlformats.org/officeDocument/2006/relationships/image" Target="../media/image120.jpeg"/><Relationship Id="rId17" Type="http://schemas.openxmlformats.org/officeDocument/2006/relationships/image" Target="../media/image125.jpeg"/><Relationship Id="rId2" Type="http://schemas.openxmlformats.org/officeDocument/2006/relationships/image" Target="../media/image3.jpeg"/><Relationship Id="rId16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11" Type="http://schemas.openxmlformats.org/officeDocument/2006/relationships/image" Target="../media/image119.jpeg"/><Relationship Id="rId5" Type="http://schemas.openxmlformats.org/officeDocument/2006/relationships/image" Target="../media/image113.jpeg"/><Relationship Id="rId15" Type="http://schemas.openxmlformats.org/officeDocument/2006/relationships/image" Target="../media/image123.jpeg"/><Relationship Id="rId10" Type="http://schemas.openxmlformats.org/officeDocument/2006/relationships/image" Target="../media/image118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Relationship Id="rId14" Type="http://schemas.openxmlformats.org/officeDocument/2006/relationships/image" Target="../media/image1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18" Type="http://schemas.openxmlformats.org/officeDocument/2006/relationships/image" Target="../media/image4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image" Target="../media/image3.jpe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ДОУ №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467600" cy="11716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052736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/>
                </a:solidFill>
              </a:rPr>
              <a:t>МУНИЦИПАЛЬНОЕ АВТОНОМНОЕ ДОШКОЛЬНОЕ ОБРАЗОВАТЕЛЬНОЕ </a:t>
            </a:r>
            <a:r>
              <a:rPr lang="en-US" sz="1200" b="1" dirty="0" smtClean="0">
                <a:solidFill>
                  <a:schemeClr val="accent1"/>
                </a:solidFill>
              </a:rPr>
              <a:t> </a:t>
            </a:r>
            <a:endParaRPr lang="ru-RU" sz="1200" b="1" dirty="0" smtClean="0">
              <a:solidFill>
                <a:schemeClr val="accent1"/>
              </a:solidFill>
            </a:endParaRPr>
          </a:p>
          <a:p>
            <a:pPr algn="ctr"/>
            <a:r>
              <a:rPr lang="ru-RU" sz="1200" b="1" dirty="0" smtClean="0">
                <a:solidFill>
                  <a:schemeClr val="accent1"/>
                </a:solidFill>
              </a:rPr>
              <a:t>УЧРЕЖДЕНИЕ №22 "ЗОЛОТАЯ РЫБКА" ГОРОДА ДУБНЫ МОСКОВСКОЙ ОБЛАСТИ</a:t>
            </a:r>
            <a:endParaRPr lang="ru-RU" sz="1200" b="1" dirty="0">
              <a:solidFill>
                <a:schemeClr val="accent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484784"/>
            <a:ext cx="799288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</a:pPr>
            <a:r>
              <a:rPr lang="ru-RU" b="1" dirty="0" smtClean="0">
                <a:solidFill>
                  <a:schemeClr val="accent1"/>
                </a:solidFill>
              </a:rPr>
              <a:t>Информационно-просветительский журнал для родителей и педагогов Выпуск №16 (сентябрь-октябрь 2019 год)</a:t>
            </a:r>
          </a:p>
          <a:p>
            <a:pPr algn="ctr">
              <a:spcBef>
                <a:spcPts val="1800"/>
              </a:spcBef>
            </a:pPr>
            <a:r>
              <a:rPr lang="ru-RU" sz="2400" b="1" dirty="0" smtClean="0">
                <a:solidFill>
                  <a:srgbClr val="FF0000"/>
                </a:solidFill>
              </a:rPr>
              <a:t>«Дети + Мы = радость, творчество, созидание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2636912"/>
            <a:ext cx="525098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Читайте в этом выпуске: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День знаний в ДОУ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Мероприятия в рамках «Месячника безопасности»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Экскурсия в библиотеку Левобережья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 Открытие новой детской площадки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Праздники осени в ДОУ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Осенний кросс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Проект «Наука в Подмосковье»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Экскурсия в музей крылатых ракет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Инсценировка русской народной сказки «Теремок»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Целевая прогулка по экологической тропе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 Всероссийский турнир способностей «РостОК </a:t>
            </a:r>
            <a:r>
              <a:rPr lang="en-US" sz="1600" b="1" dirty="0" smtClean="0">
                <a:solidFill>
                  <a:schemeClr val="accent1"/>
                </a:solidFill>
              </a:rPr>
              <a:t>Super </a:t>
            </a:r>
            <a:r>
              <a:rPr lang="ru-RU" sz="1600" b="1" dirty="0" smtClean="0">
                <a:solidFill>
                  <a:schemeClr val="accent1"/>
                </a:solidFill>
              </a:rPr>
              <a:t>Ум»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Досуг по сказке «Колобок»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Осенняя прогулка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Художественное творчество детей</a:t>
            </a:r>
          </a:p>
          <a:p>
            <a:pPr algn="ctr"/>
            <a:endParaRPr lang="ru-RU" b="1" dirty="0" smtClean="0">
              <a:solidFill>
                <a:schemeClr val="accent1"/>
              </a:solidFill>
            </a:endParaRPr>
          </a:p>
          <a:p>
            <a:pPr algn="ctr"/>
            <a:endParaRPr lang="ru-RU" b="1" dirty="0" smtClean="0">
              <a:solidFill>
                <a:schemeClr val="accent1"/>
              </a:solidFill>
            </a:endParaRPr>
          </a:p>
          <a:p>
            <a:pPr algn="ctr"/>
            <a:endParaRPr lang="ru-RU" sz="2400" b="1" dirty="0" smtClean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7" y="0"/>
            <a:ext cx="913868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764704"/>
            <a:ext cx="8568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22 октября 2019 года  дошкольники подготовительных к школе групп вместе с педагогами посетили музей  истории создания крылатых ракет.  Благодарим Ушакову Валентину Ивановну, которая провела для </a:t>
            </a:r>
            <a:r>
              <a:rPr lang="ru-RU" sz="1400" dirty="0" smtClean="0"/>
              <a:t>ребят экскурсию </a:t>
            </a:r>
            <a:r>
              <a:rPr lang="ru-RU" sz="1400" dirty="0"/>
              <a:t>и рассказала об уникальных  экспонатах музея, созданных МКБ «Радуга» и «</a:t>
            </a:r>
            <a:r>
              <a:rPr lang="ru-RU" sz="1400" dirty="0" err="1"/>
              <a:t>Дубненским</a:t>
            </a:r>
            <a:r>
              <a:rPr lang="ru-RU" sz="1400" dirty="0"/>
              <a:t> машиностроительным заводом</a:t>
            </a:r>
            <a:r>
              <a:rPr lang="ru-RU" sz="1400" dirty="0" smtClean="0"/>
              <a:t>». Валентина </a:t>
            </a:r>
            <a:r>
              <a:rPr lang="ru-RU" sz="1400" dirty="0"/>
              <a:t>Ивановна  познакомила </a:t>
            </a:r>
            <a:r>
              <a:rPr lang="ru-RU" sz="1400" dirty="0" smtClean="0"/>
              <a:t>детей</a:t>
            </a:r>
            <a:r>
              <a:rPr lang="ru-RU" sz="1400" dirty="0"/>
              <a:t>  с  историей левобережной части города — от строительства гидросооружений канала им. Москвы до наших дней, об истории АО «</a:t>
            </a:r>
            <a:r>
              <a:rPr lang="ru-RU" sz="1400" dirty="0" err="1"/>
              <a:t>ГосМКБ</a:t>
            </a:r>
            <a:r>
              <a:rPr lang="ru-RU" sz="1400" dirty="0"/>
              <a:t> «Радуга», АО «</a:t>
            </a:r>
            <a:r>
              <a:rPr lang="ru-RU" sz="1400" dirty="0" err="1"/>
              <a:t>Дубненского</a:t>
            </a:r>
            <a:r>
              <a:rPr lang="ru-RU" sz="1400" dirty="0"/>
              <a:t> машиностроительного завода», о людях, которые работали  и работают  на этих предприятиях, и о крылатых ракетах, созданных в Дубне (аналогов в мире нет). Особо отметила заслуги  Александра Яковлевича Березняка, под руководством которого предприятие выросло до Государственного машиностроительного конструкторского бюро «Радуга».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260648"/>
            <a:ext cx="8543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CC00"/>
                </a:solidFill>
              </a:rPr>
              <a:t>Экскурсия в музей истории создания крылатых ракет</a:t>
            </a:r>
            <a:endParaRPr lang="ru-RU" sz="2800" b="1" dirty="0">
              <a:solidFill>
                <a:srgbClr val="00CC00"/>
              </a:solidFill>
            </a:endParaRPr>
          </a:p>
        </p:txBody>
      </p:sp>
      <p:pic>
        <p:nvPicPr>
          <p:cNvPr id="7" name="Рисунок 6" descr="DSC_0668-768x5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780928"/>
            <a:ext cx="2052228" cy="13681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8" name="Рисунок 7" descr="DSC_0673-768x5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780928"/>
            <a:ext cx="2052228" cy="13681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9" name="Рисунок 8" descr="DSC_0680-768x5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2780928"/>
            <a:ext cx="2052228" cy="13681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1" name="Рисунок 10" descr="DSC_069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0" y="2780928"/>
            <a:ext cx="2016224" cy="134414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0" name="Рисунок 9" descr="sk7cUOSwX1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5445224"/>
            <a:ext cx="2088232" cy="124260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2" name="Рисунок 11" descr="sqf3oVTThC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83768" y="5445224"/>
            <a:ext cx="2016224" cy="12417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3" name="Рисунок 12" descr="ReJStb2Msjk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4008" y="5445224"/>
            <a:ext cx="1872210" cy="124814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4" name="Рисунок 13" descr="YLO9LIvE66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60232" y="5445224"/>
            <a:ext cx="2160240" cy="123763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15" name="TextBox 14"/>
          <p:cNvSpPr txBox="1"/>
          <p:nvPr/>
        </p:nvSpPr>
        <p:spPr>
          <a:xfrm>
            <a:off x="611560" y="472514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23528" y="4293097"/>
            <a:ext cx="85689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30 октября 2019 года в рамках знакомства дошкольников с профессиями взрослых, педагогами подготовительной группы компенсирующей направленности Самсоновой М.Н., </a:t>
            </a:r>
            <a:r>
              <a:rPr lang="ru-RU" sz="1400" dirty="0" err="1" smtClean="0"/>
              <a:t>Милковой</a:t>
            </a:r>
            <a:r>
              <a:rPr lang="ru-RU" sz="1400" dirty="0" smtClean="0"/>
              <a:t> Е.В. и </a:t>
            </a:r>
            <a:r>
              <a:rPr lang="ru-RU" sz="1400" dirty="0" err="1" smtClean="0"/>
              <a:t>Ляскович</a:t>
            </a:r>
            <a:r>
              <a:rPr lang="ru-RU" sz="1400" dirty="0" smtClean="0"/>
              <a:t> О.В. была организованна встреча с Макухиным А.В., папой воспитанника Макухина Димы. Он капитан военно-воздушных сил Российской Федерации. Александр Васильевич провел с детьми интересную и познавательную беседу о военных самолетах.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7" y="0"/>
            <a:ext cx="913868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32656"/>
            <a:ext cx="8397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CC00"/>
                </a:solidFill>
              </a:rPr>
              <a:t>Инсценировка русской народной сказки «Теремок»</a:t>
            </a:r>
            <a:endParaRPr lang="ru-RU" sz="2800" b="1" dirty="0">
              <a:solidFill>
                <a:srgbClr val="00CC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836712"/>
            <a:ext cx="86767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В октябре 2019 года дошкольники средней группы «Б» вместе с воспитателем </a:t>
            </a:r>
            <a:r>
              <a:rPr lang="ru-RU" sz="1400" dirty="0" err="1" smtClean="0"/>
              <a:t>Сасоровой</a:t>
            </a:r>
            <a:r>
              <a:rPr lang="ru-RU" sz="1400" dirty="0" smtClean="0"/>
              <a:t> Г.А. показали детям младшей группы русскую народную сказку «Теремок». Ребята показали свое актерское мастерство, а малыши с удовольствием и восторгом смотрели сказку и аплодировали артистам</a:t>
            </a:r>
          </a:p>
          <a:p>
            <a:pPr algn="just"/>
            <a:r>
              <a:rPr lang="ru-RU" sz="1400" dirty="0" smtClean="0"/>
              <a:t>.</a:t>
            </a:r>
          </a:p>
          <a:p>
            <a:pPr algn="ctr"/>
            <a:endParaRPr lang="ru-RU" sz="1400" dirty="0" smtClean="0"/>
          </a:p>
        </p:txBody>
      </p:sp>
      <p:pic>
        <p:nvPicPr>
          <p:cNvPr id="6" name="Рисунок 5" descr="IMG-20191030-WA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2204864"/>
            <a:ext cx="4572000" cy="3429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7" name="Рисунок 6" descr="IMG-20191030-WA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700808"/>
            <a:ext cx="1368152" cy="182420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8" name="Рисунок 7" descr="IMG-20191030-WA0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2996952"/>
            <a:ext cx="1296144" cy="172819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9" name="Рисунок 8" descr="IMG-20191030-WA00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4725144"/>
            <a:ext cx="1347614" cy="179681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0" name="Рисунок 9" descr="IMG-20191030-WA00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52320" y="1412776"/>
            <a:ext cx="1368152" cy="182420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1" name="Рисунок 10" descr="IMG-20191030-WA000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92280" y="3068960"/>
            <a:ext cx="1296144" cy="172819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2" name="Рисунок 11" descr="IMG-20191030-WA000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2320" y="4725144"/>
            <a:ext cx="1347614" cy="179681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8683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 rot="10800000" flipV="1">
            <a:off x="323528" y="260648"/>
            <a:ext cx="8496944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CC00"/>
                </a:solidFill>
                <a:effectLst/>
                <a:ea typeface="Calibri" pitchFamily="34" charset="0"/>
                <a:cs typeface="Times New Roman" pitchFamily="18" charset="0"/>
              </a:rPr>
              <a:t>Целевая прогулка по экологической тропе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CC00"/>
              </a:solidFill>
              <a:effectLst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 рамках реализации дополнительной общеобразовательной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общеразвивающей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программы естественнонаучной направленности «Как прекрасен этот мир» педагоги Вандакурова О.В. 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Ильинова Ж.В. старшей группы компенсирующей направленности организовали целевую прогулку по территории ДОУ с целью закрепления знаний по теме: «Деревья, листья, плоды». </a:t>
            </a:r>
            <a:r>
              <a:rPr lang="ru-RU" sz="1400" dirty="0" smtClean="0"/>
              <a:t>Дошкольники учились различать хвойные и лиственные деревья.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Дети поучаствовали в познавательной игре «С какой ветки эти детки?»</a:t>
            </a:r>
            <a:r>
              <a:rPr lang="ru-RU" sz="1400" dirty="0" smtClean="0"/>
              <a:t> Педагоги организовали для воспитанников подвижную игру «К дереву беги!».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Ребята закрепили свои знания о деревьях, листьях, плодах, изготовили поделки из природного материала, собранного во время прогулки по экологической тропе.</a:t>
            </a:r>
            <a:endParaRPr lang="ru-RU" dirty="0">
              <a:cs typeface="Arial" pitchFamily="34" charset="0"/>
            </a:endParaRP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/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/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475656" y="2279575"/>
            <a:ext cx="74878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7173" name="Рисунок 0" descr="DSC_07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005" y="2636912"/>
            <a:ext cx="2695381" cy="1800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7175" name="Рисунок 7" descr="DSC_0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1" y="2636912"/>
            <a:ext cx="2695381" cy="1800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2" name="Рисунок 11" descr="DSC_07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4652796"/>
            <a:ext cx="2664296" cy="17761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3" name="Рисунок 12" descr="DSC_07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4653136"/>
            <a:ext cx="2664296" cy="17761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4" name="Рисунок 13" descr="DSC_07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4653136"/>
            <a:ext cx="2735796" cy="18238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5" name="Рисунок 14" descr="DSC_072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1840" y="2636912"/>
            <a:ext cx="2700300" cy="1800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8" y="0"/>
            <a:ext cx="913868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188640"/>
            <a:ext cx="76191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CC00"/>
                </a:solidFill>
              </a:rPr>
              <a:t>Открытый Всероссийский Турнир способностей</a:t>
            </a:r>
          </a:p>
          <a:p>
            <a:pPr algn="ctr"/>
            <a:r>
              <a:rPr lang="ru-RU" sz="2800" b="1" dirty="0" smtClean="0">
                <a:solidFill>
                  <a:srgbClr val="00CC00"/>
                </a:solidFill>
              </a:rPr>
              <a:t> «Росток </a:t>
            </a:r>
            <a:r>
              <a:rPr lang="en-US" sz="2800" b="1" dirty="0" smtClean="0">
                <a:solidFill>
                  <a:srgbClr val="00CC00"/>
                </a:solidFill>
              </a:rPr>
              <a:t>Super</a:t>
            </a:r>
            <a:r>
              <a:rPr lang="ru-RU" sz="2800" b="1" dirty="0" smtClean="0">
                <a:solidFill>
                  <a:srgbClr val="00CC00"/>
                </a:solidFill>
              </a:rPr>
              <a:t> Ум»</a:t>
            </a:r>
            <a:endParaRPr lang="ru-RU" sz="2800" b="1" dirty="0">
              <a:solidFill>
                <a:srgbClr val="00CC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052736"/>
            <a:ext cx="86093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24 октября 2019 года в ДОУ прошел 1 тур интеллектуального турнира для дошкольников старших и подготовительных к школе групп. Сказочные человечки Умки предложили детям попробовать себя в роли строителей, художников; ребята тренировали память, внимание в упражнениях «Тарелочки», «Рыбки в аквариуме» и «Антошкины игрушки». Все дошкольники  справились с предложенными заданиями. Итоги будут подведены через месяц.</a:t>
            </a:r>
          </a:p>
          <a:p>
            <a:pPr algn="ctr"/>
            <a:endParaRPr lang="ru-RU" sz="1400" dirty="0" smtClean="0"/>
          </a:p>
        </p:txBody>
      </p:sp>
      <p:pic>
        <p:nvPicPr>
          <p:cNvPr id="6" name="Рисунок 5" descr="IMG-20191024-WA0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293096"/>
            <a:ext cx="1620180" cy="216024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7" name="Рисунок 6" descr="IMG-20191024-WA00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2348880"/>
            <a:ext cx="1566174" cy="20882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8" name="Рисунок 7" descr="IMG-20191024-WA00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79912" y="4365104"/>
            <a:ext cx="1568710" cy="209161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9" name="Рисунок 8" descr="IMG-20191024-WA003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6096" y="2492896"/>
            <a:ext cx="1584176" cy="21122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0" name="Рисунок 9" descr="IMG-20191024-WA003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64288" y="4293096"/>
            <a:ext cx="1617644" cy="215685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7" y="0"/>
            <a:ext cx="913868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4539" y="332656"/>
            <a:ext cx="4498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CC00"/>
                </a:solidFill>
              </a:rPr>
              <a:t>Досуг по сказке «Колобок» </a:t>
            </a:r>
          </a:p>
        </p:txBody>
      </p:sp>
      <p:pic>
        <p:nvPicPr>
          <p:cNvPr id="6" name="Рисунок 5" descr="IMG-20191029-WA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700808"/>
            <a:ext cx="2692039" cy="151216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8" name="Рисунок 7" descr="IMG-20191029-WA0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1700808"/>
            <a:ext cx="2692039" cy="151216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9" name="Рисунок 8" descr="IMG-20191029-WA0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4005064"/>
            <a:ext cx="3888432" cy="218420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395536" y="980728"/>
            <a:ext cx="8387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400" dirty="0" smtClean="0"/>
              <a:t>17 октября 2019 года воспитатель Шпаковская Л.Б. провела досуг по сказке «Колобок» во 2 группе раннего</a:t>
            </a:r>
          </a:p>
          <a:p>
            <a:pPr algn="just"/>
            <a:r>
              <a:rPr lang="ru-RU" sz="1400" dirty="0" smtClean="0"/>
              <a:t>возраста «Б». Дети принимали участие в показе сказки, побывали в роли сказочных героев.</a:t>
            </a:r>
            <a:endParaRPr lang="ru-RU" sz="1400" dirty="0"/>
          </a:p>
        </p:txBody>
      </p:sp>
      <p:pic>
        <p:nvPicPr>
          <p:cNvPr id="12" name="Рисунок 11" descr="IMG-20191029-WA00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717032"/>
            <a:ext cx="2104199" cy="280831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3" name="Рисунок 12" descr="IMG-20191029-WA000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3766460"/>
            <a:ext cx="2088232" cy="274305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1" name="Рисунок 10" descr="IMG-20191029-WA000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03848" y="2204864"/>
            <a:ext cx="2771800" cy="155697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8" y="0"/>
            <a:ext cx="913868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260648"/>
            <a:ext cx="2991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CC00"/>
                </a:solidFill>
              </a:rPr>
              <a:t>Осенняя прогулка</a:t>
            </a:r>
            <a:endParaRPr lang="ru-RU" sz="2800" b="1" dirty="0">
              <a:solidFill>
                <a:srgbClr val="00CC00"/>
              </a:solidFill>
            </a:endParaRPr>
          </a:p>
        </p:txBody>
      </p:sp>
      <p:pic>
        <p:nvPicPr>
          <p:cNvPr id="6" name="Рисунок 5" descr="IMG-20191029-WA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700808"/>
            <a:ext cx="2088232" cy="156617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7" name="Рисунок 6" descr="IMG-20191029-WA0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356992"/>
            <a:ext cx="2088232" cy="156617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8" name="Рисунок 7" descr="IMG-20191029-WA0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013176"/>
            <a:ext cx="1872208" cy="140415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9" name="Рисунок 8" descr="IMG-20191030-WA00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1844824"/>
            <a:ext cx="1848205" cy="138615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0" name="Рисунок 9" descr="IMG-20191030-WA00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83768" y="3429000"/>
            <a:ext cx="1920214" cy="14401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1" name="Рисунок 10" descr="IMG-20191030-WA001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67744" y="5013176"/>
            <a:ext cx="1872208" cy="140415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2" name="Рисунок 11" descr="IMG-20191029-WA001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528" y="260648"/>
            <a:ext cx="1059582" cy="14127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3" name="Рисунок 12" descr="IMG-20191030-WA001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47664" y="260648"/>
            <a:ext cx="1008112" cy="134414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4" name="Рисунок 13" descr="IMG-20191030-WA001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16216" y="3501008"/>
            <a:ext cx="1059582" cy="14127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5" name="Рисунок 14" descr="IMG-20191030-WA0015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211960" y="5013176"/>
            <a:ext cx="1152128" cy="153617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6" name="Рисунок 15" descr="IMG-20191030-WA001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499991" y="1916829"/>
            <a:ext cx="1080121" cy="144016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7" name="Рисунок 16" descr="DSC_010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499992" y="3573016"/>
            <a:ext cx="1944216" cy="129614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8" name="Рисунок 17" descr="DSC_0106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24128" y="2060848"/>
            <a:ext cx="2052228" cy="13681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9" name="Рисунок 18" descr="IMG_20191003_115009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660232" y="332656"/>
            <a:ext cx="2136236" cy="160217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20" name="Рисунок 19" descr="IMG_20191003_110025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740352" y="3501008"/>
            <a:ext cx="1080120" cy="14401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21" name="Рисунок 20" descr="IMG_20191003_114013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508104" y="5013176"/>
            <a:ext cx="2016224" cy="151216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22" name="Рисунок 21" descr="IMG_20191003_110950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668344" y="5085184"/>
            <a:ext cx="1080120" cy="14401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25" name="Рисунок 24" descr="IMG_20191003_111118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884368" y="2132856"/>
            <a:ext cx="987574" cy="13167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26" name="TextBox 25"/>
          <p:cNvSpPr txBox="1"/>
          <p:nvPr/>
        </p:nvSpPr>
        <p:spPr>
          <a:xfrm>
            <a:off x="2987824" y="836712"/>
            <a:ext cx="32053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Если на деревьях листья пожелтели,</a:t>
            </a:r>
          </a:p>
          <a:p>
            <a:pPr algn="ctr"/>
            <a:r>
              <a:rPr lang="ru-RU" sz="1400" dirty="0" smtClean="0"/>
              <a:t>Если в край далекий птицы улетели,</a:t>
            </a:r>
          </a:p>
          <a:p>
            <a:pPr algn="ctr"/>
            <a:r>
              <a:rPr lang="ru-RU" sz="1400" dirty="0" smtClean="0"/>
              <a:t>Если небо хмурое, если дождик льется,</a:t>
            </a:r>
          </a:p>
          <a:p>
            <a:pPr algn="ctr"/>
            <a:r>
              <a:rPr lang="ru-RU" sz="1400" dirty="0" smtClean="0"/>
              <a:t>Это время года осенью зовется.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8" y="0"/>
            <a:ext cx="913868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260648"/>
            <a:ext cx="5558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CC00"/>
                </a:solidFill>
              </a:rPr>
              <a:t>Художественное творчество детей</a:t>
            </a:r>
            <a:endParaRPr lang="ru-RU" sz="2800" b="1" dirty="0">
              <a:solidFill>
                <a:srgbClr val="00CC00"/>
              </a:solidFill>
            </a:endParaRPr>
          </a:p>
        </p:txBody>
      </p:sp>
      <p:pic>
        <p:nvPicPr>
          <p:cNvPr id="5" name="Рисунок 4" descr="DSC_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836712"/>
            <a:ext cx="2052229" cy="1368152"/>
          </a:xfrm>
          <a:prstGeom prst="rect">
            <a:avLst/>
          </a:prstGeom>
        </p:spPr>
      </p:pic>
      <p:pic>
        <p:nvPicPr>
          <p:cNvPr id="6" name="Рисунок 5" descr="DSC_0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836712"/>
            <a:ext cx="1944216" cy="1296144"/>
          </a:xfrm>
          <a:prstGeom prst="rect">
            <a:avLst/>
          </a:prstGeom>
        </p:spPr>
      </p:pic>
      <p:pic>
        <p:nvPicPr>
          <p:cNvPr id="7" name="Рисунок 6" descr="DSC_0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5157191"/>
            <a:ext cx="2016223" cy="1344149"/>
          </a:xfrm>
          <a:prstGeom prst="rect">
            <a:avLst/>
          </a:prstGeom>
        </p:spPr>
      </p:pic>
      <p:pic>
        <p:nvPicPr>
          <p:cNvPr id="8" name="Рисунок 7" descr="DSC_00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717032"/>
            <a:ext cx="2016224" cy="1344150"/>
          </a:xfrm>
          <a:prstGeom prst="rect">
            <a:avLst/>
          </a:prstGeom>
        </p:spPr>
      </p:pic>
      <p:pic>
        <p:nvPicPr>
          <p:cNvPr id="9" name="Рисунок 8" descr="DSC_00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7" y="2228868"/>
            <a:ext cx="2016225" cy="1344151"/>
          </a:xfrm>
          <a:prstGeom prst="rect">
            <a:avLst/>
          </a:prstGeom>
        </p:spPr>
      </p:pic>
      <p:pic>
        <p:nvPicPr>
          <p:cNvPr id="10" name="Рисунок 9" descr="DSC_000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2276872"/>
            <a:ext cx="2052227" cy="1368152"/>
          </a:xfrm>
          <a:prstGeom prst="rect">
            <a:avLst/>
          </a:prstGeom>
        </p:spPr>
      </p:pic>
      <p:pic>
        <p:nvPicPr>
          <p:cNvPr id="11" name="Рисунок 10" descr="DSC_000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5157192"/>
            <a:ext cx="2052228" cy="1368152"/>
          </a:xfrm>
          <a:prstGeom prst="rect">
            <a:avLst/>
          </a:prstGeom>
        </p:spPr>
      </p:pic>
      <p:pic>
        <p:nvPicPr>
          <p:cNvPr id="12" name="Рисунок 11" descr="DSC_000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3528" y="5157192"/>
            <a:ext cx="2016224" cy="1344149"/>
          </a:xfrm>
          <a:prstGeom prst="rect">
            <a:avLst/>
          </a:prstGeom>
        </p:spPr>
      </p:pic>
      <p:pic>
        <p:nvPicPr>
          <p:cNvPr id="13" name="Рисунок 12" descr="DSC_000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411760" y="5157192"/>
            <a:ext cx="2052229" cy="1368152"/>
          </a:xfrm>
          <a:prstGeom prst="rect">
            <a:avLst/>
          </a:prstGeom>
        </p:spPr>
      </p:pic>
      <p:pic>
        <p:nvPicPr>
          <p:cNvPr id="14" name="Рисунок 13" descr="DSC_0005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04248" y="2300875"/>
            <a:ext cx="1944216" cy="1296144"/>
          </a:xfrm>
          <a:prstGeom prst="rect">
            <a:avLst/>
          </a:prstGeom>
        </p:spPr>
      </p:pic>
      <p:pic>
        <p:nvPicPr>
          <p:cNvPr id="15" name="Рисунок 14" descr="DSC_000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411760" y="3717032"/>
            <a:ext cx="2052228" cy="1368152"/>
          </a:xfrm>
          <a:prstGeom prst="rect">
            <a:avLst/>
          </a:prstGeom>
        </p:spPr>
      </p:pic>
      <p:pic>
        <p:nvPicPr>
          <p:cNvPr id="16" name="Рисунок 15" descr="DSC_0010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572000" y="3717032"/>
            <a:ext cx="2087724" cy="1391816"/>
          </a:xfrm>
          <a:prstGeom prst="rect">
            <a:avLst/>
          </a:prstGeom>
        </p:spPr>
      </p:pic>
      <p:pic>
        <p:nvPicPr>
          <p:cNvPr id="17" name="Рисунок 16" descr="DSC_001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804248" y="3717032"/>
            <a:ext cx="2051720" cy="1367813"/>
          </a:xfrm>
          <a:prstGeom prst="rect">
            <a:avLst/>
          </a:prstGeom>
        </p:spPr>
      </p:pic>
      <p:pic>
        <p:nvPicPr>
          <p:cNvPr id="18" name="Рисунок 17" descr="DSC_0012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483768" y="2228868"/>
            <a:ext cx="2088232" cy="1392154"/>
          </a:xfrm>
          <a:prstGeom prst="rect">
            <a:avLst/>
          </a:prstGeom>
        </p:spPr>
      </p:pic>
      <p:pic>
        <p:nvPicPr>
          <p:cNvPr id="19" name="Рисунок 18" descr="DSC_0616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716016" y="836712"/>
            <a:ext cx="1979712" cy="1319808"/>
          </a:xfrm>
          <a:prstGeom prst="rect">
            <a:avLst/>
          </a:prstGeom>
        </p:spPr>
      </p:pic>
      <p:pic>
        <p:nvPicPr>
          <p:cNvPr id="20" name="Рисунок 19" descr="DSC_0554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804247" y="836712"/>
            <a:ext cx="2015123" cy="136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61988"/>
          </a:xfrm>
          <a:prstGeom prst="rect">
            <a:avLst/>
          </a:prstGeom>
        </p:spPr>
      </p:pic>
      <p:pic>
        <p:nvPicPr>
          <p:cNvPr id="4" name="Рисунок 3" descr="DSC_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541" y="2636912"/>
            <a:ext cx="2700299" cy="1800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5" name="Рисунок 4" descr="DSC_0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2636912"/>
            <a:ext cx="2700301" cy="1800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6" name="Рисунок 5" descr="DSC_0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2660915"/>
            <a:ext cx="2664296" cy="17761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7" name="Рисунок 6" descr="DSC_023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4653137"/>
            <a:ext cx="2700299" cy="1800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8" name="Рисунок 7" descr="DSC_024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5856" y="4653136"/>
            <a:ext cx="2700301" cy="1800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9" name="Рисунок 8" descr="DSC_024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84168" y="4653136"/>
            <a:ext cx="2700301" cy="1800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10" name="Прямоугольник 9"/>
          <p:cNvSpPr/>
          <p:nvPr/>
        </p:nvSpPr>
        <p:spPr>
          <a:xfrm>
            <a:off x="251520" y="764704"/>
            <a:ext cx="864096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Вот и закончилось яркое, звонкое, веселое лето. Наступил сентябрь, а вместе с ним и самый первый праздник в новом учебном году</a:t>
            </a:r>
            <a:r>
              <a:rPr lang="ru-RU" sz="1400" b="1" dirty="0"/>
              <a:t> —  День знаний</a:t>
            </a:r>
            <a:r>
              <a:rPr lang="ru-RU" sz="1400" dirty="0"/>
              <a:t>, очень светлый и радостный день, когда природа одевается в яркие осенние наряды.  Этот день, открывает новый учебный год: занятия, беседы, праздники, помогающие лучше познать окружающий мир</a:t>
            </a:r>
            <a:r>
              <a:rPr lang="ru-RU" sz="1400" dirty="0" smtClean="0"/>
              <a:t>. День Знаний, как и любой праздник в детском саду очень  радостный, яркий, веселый и торжественный. Сегодня к ребятам в гости пришли сказочные персонажи из различных сказок.  Для детей старшего дошкольного возраста педагоги организовали  спектакль «Умный теремок». А для детей младших и средних групп — спектакль «Репка».</a:t>
            </a:r>
          </a:p>
          <a:p>
            <a:pPr algn="just"/>
            <a:endParaRPr lang="ru-RU" sz="1400" dirty="0" smtClean="0"/>
          </a:p>
          <a:p>
            <a:pPr algn="just"/>
            <a:endParaRPr lang="ru-RU" sz="1400" dirty="0" smtClean="0"/>
          </a:p>
          <a:p>
            <a:pPr algn="ctr"/>
            <a:endParaRPr lang="ru-RU" sz="1400" dirty="0" smtClean="0"/>
          </a:p>
          <a:p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843808" y="260648"/>
            <a:ext cx="3192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CC00"/>
                </a:solidFill>
              </a:rPr>
              <a:t>День знаний в ДОУ</a:t>
            </a:r>
            <a:endParaRPr lang="ru-RU" sz="2800" b="1" dirty="0">
              <a:solidFill>
                <a:srgbClr val="00CC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060848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7" y="0"/>
            <a:ext cx="9138683" cy="6858000"/>
          </a:xfrm>
          <a:prstGeom prst="rect">
            <a:avLst/>
          </a:prstGeom>
        </p:spPr>
      </p:pic>
      <p:pic>
        <p:nvPicPr>
          <p:cNvPr id="5" name="Рисунок 4" descr="DSC_02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492896"/>
            <a:ext cx="2808311" cy="187220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6" name="Рисунок 5" descr="DSC_01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2492896"/>
            <a:ext cx="2771800" cy="184786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7" name="Рисунок 6" descr="DSC_01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7" y="2492896"/>
            <a:ext cx="2808311" cy="187220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8" name="Рисунок 7" descr="DSC_0040-768x5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4581128"/>
            <a:ext cx="2808312" cy="187220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9" name="Рисунок 8" descr="DSC_006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3848" y="4581128"/>
            <a:ext cx="2808312" cy="187220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0" name="Рисунок 9" descr="DSC_008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84168" y="4581128"/>
            <a:ext cx="2808312" cy="187220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11" name="Прямоугольник 10"/>
          <p:cNvSpPr/>
          <p:nvPr/>
        </p:nvSpPr>
        <p:spPr>
          <a:xfrm>
            <a:off x="251520" y="980728"/>
            <a:ext cx="856895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С 30 августа 2019 </a:t>
            </a:r>
            <a:r>
              <a:rPr lang="ru-RU" sz="1400" dirty="0" smtClean="0"/>
              <a:t>года по 1 октября </a:t>
            </a:r>
            <a:r>
              <a:rPr lang="ru-RU" sz="1400" dirty="0"/>
              <a:t>в ДОУ  </a:t>
            </a:r>
            <a:r>
              <a:rPr lang="ru-RU" sz="1400" dirty="0" smtClean="0"/>
              <a:t>проводились </a:t>
            </a:r>
            <a:r>
              <a:rPr lang="ru-RU" sz="1400" dirty="0"/>
              <a:t>мероприятия , направленные  на  формирование  у дошкольников знаний по вопросам безопасности  дорожного движения, безопасного поведения на дорогах и улицах города. С  дошкольниками организованы беседы, занятия, экскурсии, акции</a:t>
            </a:r>
            <a:r>
              <a:rPr lang="ru-RU" sz="1400" dirty="0" smtClean="0"/>
              <a:t>. 4 сентября проведён Единый день профилактики  детского дорожного травматизма «Детям Подмосковья  безопасные дороги». Беседу и практическое занятие с дошкольниками провели инспектора ГИБДД Краснова Анна Викторовна и Королёва Мария Юрьевна.</a:t>
            </a:r>
          </a:p>
          <a:p>
            <a:pPr algn="just"/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11560" y="332656"/>
            <a:ext cx="8248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CC00"/>
                </a:solidFill>
              </a:rPr>
              <a:t>Мероприятия в рамках «Месячника безопасности»</a:t>
            </a:r>
            <a:endParaRPr lang="ru-RU" sz="2800" b="1" dirty="0">
              <a:solidFill>
                <a:srgbClr val="00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8" y="0"/>
            <a:ext cx="913868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908720"/>
            <a:ext cx="85689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5 сентября педагоги подготовительной группы  компенсирующей </a:t>
            </a:r>
            <a:r>
              <a:rPr lang="ru-RU" sz="1400" dirty="0" smtClean="0"/>
              <a:t>направленности Самсонова М.Н. и </a:t>
            </a:r>
            <a:r>
              <a:rPr lang="ru-RU" sz="1400" dirty="0" err="1" smtClean="0"/>
              <a:t>Ляскович</a:t>
            </a:r>
            <a:r>
              <a:rPr lang="ru-RU" sz="1400" dirty="0" smtClean="0"/>
              <a:t> О.В. </a:t>
            </a:r>
            <a:r>
              <a:rPr lang="ru-RU" sz="1400" dirty="0"/>
              <a:t>организовали для дошкольников экскурсию в детскую </a:t>
            </a:r>
            <a:r>
              <a:rPr lang="ru-RU" sz="1400" dirty="0" smtClean="0"/>
              <a:t>библиотеку. </a:t>
            </a:r>
            <a:r>
              <a:rPr lang="ru-RU" sz="1400" dirty="0" err="1" smtClean="0"/>
              <a:t>Андриенко</a:t>
            </a:r>
            <a:r>
              <a:rPr lang="ru-RU" sz="1400" dirty="0" smtClean="0"/>
              <a:t> </a:t>
            </a:r>
            <a:r>
              <a:rPr lang="ru-RU" sz="1400" dirty="0"/>
              <a:t>Ирина Борисовна, ведущий библиотекарь, провела познавательную беседу о том, как стать читателем  библиотеки . Рассказала как хранятся книги в библиотеке и о  правилах  пользования книгой.  Ирина Борисовна  познакомила с детскими литературными произведениями о животных.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332656"/>
            <a:ext cx="615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CC00"/>
                </a:solidFill>
              </a:rPr>
              <a:t>Экскурсия в библиотеку Левобережья</a:t>
            </a:r>
            <a:endParaRPr lang="ru-RU" sz="2800" b="1" dirty="0">
              <a:solidFill>
                <a:srgbClr val="00CC00"/>
              </a:solidFill>
            </a:endParaRPr>
          </a:p>
        </p:txBody>
      </p:sp>
      <p:pic>
        <p:nvPicPr>
          <p:cNvPr id="6" name="Рисунок 5" descr="DSC_0255-768x5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05064"/>
            <a:ext cx="3762720" cy="250848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7" name="Рисунок 6" descr="DSC_0256-768x5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2132856"/>
            <a:ext cx="2484276" cy="165618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8" name="Рисунок 7" descr="DSC_02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4005064"/>
            <a:ext cx="3780419" cy="252028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9" name="Рисунок 8" descr="DSC_02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7" y="2132856"/>
            <a:ext cx="2484277" cy="165618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1" name="Рисунок 10" descr="DSC_025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0" y="2132855"/>
            <a:ext cx="2520280" cy="16801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8" y="0"/>
            <a:ext cx="913868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052736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6 сентября  2019 года </a:t>
            </a:r>
            <a:r>
              <a:rPr lang="ru-RU" dirty="0" smtClean="0"/>
              <a:t>дети </a:t>
            </a:r>
            <a:r>
              <a:rPr lang="ru-RU" dirty="0"/>
              <a:t>старшего дошкольного возраста  приняли  участие  в открытии  новой детской площадки.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1680" y="404664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CC00"/>
                </a:solidFill>
              </a:rPr>
              <a:t>Открытие новой детской площадки</a:t>
            </a:r>
            <a:endParaRPr lang="ru-RU" sz="2800" b="1" dirty="0">
              <a:solidFill>
                <a:srgbClr val="00CC00"/>
              </a:solidFill>
            </a:endParaRPr>
          </a:p>
        </p:txBody>
      </p:sp>
      <p:pic>
        <p:nvPicPr>
          <p:cNvPr id="6" name="Рисунок 5" descr="1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77072"/>
            <a:ext cx="3240360" cy="216024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7" name="Рисунок 6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4149080"/>
            <a:ext cx="3132349" cy="20882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9" name="Рисунок 8" descr="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1844824"/>
            <a:ext cx="2916324" cy="194421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0" name="Рисунок 9" descr="IMG-20190924-WA00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3933056"/>
            <a:ext cx="1923678" cy="256490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1" name="Рисунок 10" descr="IMG-20190924-WA002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1844824"/>
            <a:ext cx="2592288" cy="194421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2" name="Рисунок 11" descr="IMG-20190924-WA003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56176" y="1844824"/>
            <a:ext cx="2592288" cy="194421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868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800" y="332656"/>
            <a:ext cx="3925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CC00"/>
                </a:solidFill>
              </a:rPr>
              <a:t>Праздники осени в ДОУ</a:t>
            </a:r>
            <a:endParaRPr lang="ru-RU" sz="2800" b="1" dirty="0">
              <a:solidFill>
                <a:srgbClr val="00CC00"/>
              </a:solidFill>
            </a:endParaRPr>
          </a:p>
        </p:txBody>
      </p:sp>
      <p:pic>
        <p:nvPicPr>
          <p:cNvPr id="5" name="Рисунок 4" descr="IMG-20191030-WA0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204864"/>
            <a:ext cx="2736304" cy="182420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6" name="Рисунок 5" descr="IMG-20191030-WA0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2204864"/>
            <a:ext cx="2771800" cy="184786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7" name="Рисунок 6" descr="IMG-20191030-WA00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2204864"/>
            <a:ext cx="2700300" cy="1800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8" name="Рисунок 7" descr="IMG-20191030-WA00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4437112"/>
            <a:ext cx="2736304" cy="182420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9" name="Рисунок 8" descr="IMG-20191030-WA00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4437112"/>
            <a:ext cx="2700300" cy="1800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0" name="Рисунок 9" descr="IMG-20191030-WA002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1840" y="4437112"/>
            <a:ext cx="2736304" cy="182420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11" name="TextBox 10"/>
          <p:cNvSpPr txBox="1"/>
          <p:nvPr/>
        </p:nvSpPr>
        <p:spPr>
          <a:xfrm>
            <a:off x="467544" y="83671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25 октября 2019 года воспитатели 2 группы раннего возраста «Б» Шпаковская Л.Б. и Громова М.А. совместно с музыкальным руководителем </a:t>
            </a:r>
            <a:r>
              <a:rPr lang="ru-RU" dirty="0" err="1" smtClean="0"/>
              <a:t>Зариповой</a:t>
            </a:r>
            <a:r>
              <a:rPr lang="ru-RU" dirty="0" smtClean="0"/>
              <a:t> С.Е. провели «Праздник осени». Дети побывали в осеннем лесу, а в конце праздника ежик угостил всех яблоками. Малыши получили много положительных эмоций.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8683" cy="6858000"/>
          </a:xfrm>
          <a:prstGeom prst="rect">
            <a:avLst/>
          </a:prstGeom>
        </p:spPr>
      </p:pic>
      <p:pic>
        <p:nvPicPr>
          <p:cNvPr id="3" name="Рисунок 2" descr="DSC_03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980728"/>
            <a:ext cx="2052228" cy="1368152"/>
          </a:xfrm>
          <a:prstGeom prst="rect">
            <a:avLst/>
          </a:prstGeom>
        </p:spPr>
      </p:pic>
      <p:pic>
        <p:nvPicPr>
          <p:cNvPr id="5" name="Рисунок 4" descr="DSC_03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980728"/>
            <a:ext cx="2052227" cy="1368151"/>
          </a:xfrm>
          <a:prstGeom prst="rect">
            <a:avLst/>
          </a:prstGeom>
        </p:spPr>
      </p:pic>
      <p:pic>
        <p:nvPicPr>
          <p:cNvPr id="6" name="Рисунок 5" descr="DSC_03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980728"/>
            <a:ext cx="2052227" cy="1368152"/>
          </a:xfrm>
          <a:prstGeom prst="rect">
            <a:avLst/>
          </a:prstGeom>
        </p:spPr>
      </p:pic>
      <p:pic>
        <p:nvPicPr>
          <p:cNvPr id="7" name="Рисунок 6" descr="DSC_03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4248" y="980728"/>
            <a:ext cx="2016224" cy="1344149"/>
          </a:xfrm>
          <a:prstGeom prst="rect">
            <a:avLst/>
          </a:prstGeom>
        </p:spPr>
      </p:pic>
      <p:pic>
        <p:nvPicPr>
          <p:cNvPr id="8" name="Рисунок 7" descr="DSC_032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2420888"/>
            <a:ext cx="2016224" cy="1344149"/>
          </a:xfrm>
          <a:prstGeom prst="rect">
            <a:avLst/>
          </a:prstGeom>
        </p:spPr>
      </p:pic>
      <p:pic>
        <p:nvPicPr>
          <p:cNvPr id="9" name="Рисунок 8" descr="DSC_033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04248" y="2420888"/>
            <a:ext cx="2052228" cy="1368152"/>
          </a:xfrm>
          <a:prstGeom prst="rect">
            <a:avLst/>
          </a:prstGeom>
        </p:spPr>
      </p:pic>
      <p:pic>
        <p:nvPicPr>
          <p:cNvPr id="10" name="Рисунок 9" descr="DSC_031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83768" y="2420888"/>
            <a:ext cx="2016224" cy="1344150"/>
          </a:xfrm>
          <a:prstGeom prst="rect">
            <a:avLst/>
          </a:prstGeom>
        </p:spPr>
      </p:pic>
      <p:pic>
        <p:nvPicPr>
          <p:cNvPr id="11" name="Рисунок 10" descr="DSC_033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44008" y="2420888"/>
            <a:ext cx="2052229" cy="1368152"/>
          </a:xfrm>
          <a:prstGeom prst="rect">
            <a:avLst/>
          </a:prstGeom>
        </p:spPr>
      </p:pic>
      <p:pic>
        <p:nvPicPr>
          <p:cNvPr id="12" name="Рисунок 11" descr="DSC_034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3528" y="3861048"/>
            <a:ext cx="2052228" cy="1368152"/>
          </a:xfrm>
          <a:prstGeom prst="rect">
            <a:avLst/>
          </a:prstGeom>
        </p:spPr>
      </p:pic>
      <p:pic>
        <p:nvPicPr>
          <p:cNvPr id="13" name="Рисунок 12" descr="DSC_034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644008" y="3861048"/>
            <a:ext cx="2052228" cy="1368152"/>
          </a:xfrm>
          <a:prstGeom prst="rect">
            <a:avLst/>
          </a:prstGeom>
        </p:spPr>
      </p:pic>
      <p:pic>
        <p:nvPicPr>
          <p:cNvPr id="14" name="Рисунок 13" descr="DSC_034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483768" y="3861048"/>
            <a:ext cx="2052227" cy="1368152"/>
          </a:xfrm>
          <a:prstGeom prst="rect">
            <a:avLst/>
          </a:prstGeom>
        </p:spPr>
      </p:pic>
      <p:pic>
        <p:nvPicPr>
          <p:cNvPr id="15" name="Рисунок 14" descr="DSC_0356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804248" y="3861049"/>
            <a:ext cx="2016224" cy="1344149"/>
          </a:xfrm>
          <a:prstGeom prst="rect">
            <a:avLst/>
          </a:prstGeom>
        </p:spPr>
      </p:pic>
      <p:pic>
        <p:nvPicPr>
          <p:cNvPr id="16" name="Рисунок 15" descr="DSC_0379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23527" y="5301208"/>
            <a:ext cx="2052227" cy="1368152"/>
          </a:xfrm>
          <a:prstGeom prst="rect">
            <a:avLst/>
          </a:prstGeom>
        </p:spPr>
      </p:pic>
      <p:pic>
        <p:nvPicPr>
          <p:cNvPr id="17" name="Рисунок 16" descr="DSC_0373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483768" y="5300869"/>
            <a:ext cx="2016224" cy="1344150"/>
          </a:xfrm>
          <a:prstGeom prst="rect">
            <a:avLst/>
          </a:prstGeom>
        </p:spPr>
      </p:pic>
      <p:pic>
        <p:nvPicPr>
          <p:cNvPr id="18" name="Рисунок 17" descr="DSC_0375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44008" y="5300869"/>
            <a:ext cx="2016224" cy="1344150"/>
          </a:xfrm>
          <a:prstGeom prst="rect">
            <a:avLst/>
          </a:prstGeom>
        </p:spPr>
      </p:pic>
      <p:pic>
        <p:nvPicPr>
          <p:cNvPr id="22" name="Рисунок 21" descr="DSC_0361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804247" y="5301208"/>
            <a:ext cx="1944215" cy="12961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1520" y="260648"/>
            <a:ext cx="8604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Музыкальные руководители </a:t>
            </a:r>
            <a:r>
              <a:rPr lang="ru-RU" sz="1400" dirty="0" err="1" smtClean="0"/>
              <a:t>Захаркина</a:t>
            </a:r>
            <a:r>
              <a:rPr lang="ru-RU" sz="1400" dirty="0" smtClean="0"/>
              <a:t> Т.И. , </a:t>
            </a:r>
            <a:r>
              <a:rPr lang="ru-RU" sz="1400" dirty="0" err="1" smtClean="0"/>
              <a:t>Зарипова</a:t>
            </a:r>
            <a:r>
              <a:rPr lang="ru-RU" sz="1400" dirty="0" smtClean="0"/>
              <a:t> С.Е. и педагоги ДОУ организовали и провели осенние праздники на территории детского сада. Дошкольники с удовольствием пели песни, водили хороводы и играли вместе с Осенью, Гусеницей и Червяком. В конце праздника гости угостили всех яблоками.</a:t>
            </a:r>
          </a:p>
          <a:p>
            <a:pPr algn="just"/>
            <a:endParaRPr lang="ru-RU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8" y="0"/>
            <a:ext cx="913868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836712"/>
            <a:ext cx="835292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В рамках XXVI Спартакиады дошкольников 3 октября 2019 года в лесопарковой зоне были организованы  спортивные соревнования в беге «Осенний кросс». ДОУ №22 на  соревнованиях </a:t>
            </a:r>
            <a:r>
              <a:rPr lang="ru-RU" sz="1400" dirty="0" smtClean="0"/>
              <a:t>представляли: Сидоренко </a:t>
            </a:r>
            <a:r>
              <a:rPr lang="ru-RU" sz="1400" dirty="0"/>
              <a:t>Мария, Иванова  Анастасия, </a:t>
            </a:r>
            <a:r>
              <a:rPr lang="ru-RU" sz="1400" dirty="0" err="1"/>
              <a:t>Воднев</a:t>
            </a:r>
            <a:r>
              <a:rPr lang="ru-RU" sz="1400" dirty="0"/>
              <a:t> Арсений, Дроздов Кирилл, Соколов Илья и </a:t>
            </a:r>
            <a:r>
              <a:rPr lang="ru-RU" sz="1400" dirty="0" err="1"/>
              <a:t>Шабрин</a:t>
            </a:r>
            <a:r>
              <a:rPr lang="ru-RU" sz="1400" dirty="0"/>
              <a:t> Илья</a:t>
            </a:r>
            <a:r>
              <a:rPr lang="ru-RU" sz="1400" dirty="0" smtClean="0"/>
              <a:t>. Лучшими среди дошкольников Левобережья в беге стали </a:t>
            </a:r>
            <a:r>
              <a:rPr lang="ru-RU" sz="1400" dirty="0" err="1" smtClean="0"/>
              <a:t>Воднев</a:t>
            </a:r>
            <a:r>
              <a:rPr lang="ru-RU" sz="1400" dirty="0" smtClean="0"/>
              <a:t> Арсений и Дроздов Кирилл.  Они награждены дипломами. Все участники осеннего кросса  награждены сувенирами.</a:t>
            </a:r>
          </a:p>
          <a:p>
            <a:pPr algn="ctr"/>
            <a:endParaRPr lang="ru-RU" sz="1400" dirty="0"/>
          </a:p>
          <a:p>
            <a:pPr algn="ctr"/>
            <a:r>
              <a:rPr lang="ru-RU" sz="1400" dirty="0"/>
              <a:t/>
            </a:r>
            <a:br>
              <a:rPr lang="ru-RU" sz="1400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332656"/>
            <a:ext cx="7914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CC00"/>
                </a:solidFill>
              </a:rPr>
              <a:t>Дошкольники приняли участие в осеннем кроссе</a:t>
            </a:r>
            <a:endParaRPr lang="ru-RU" sz="2800" b="1" dirty="0">
              <a:solidFill>
                <a:srgbClr val="00CC00"/>
              </a:solidFill>
            </a:endParaRPr>
          </a:p>
        </p:txBody>
      </p:sp>
      <p:pic>
        <p:nvPicPr>
          <p:cNvPr id="6" name="Рисунок 5" descr="1-768x4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2060848"/>
            <a:ext cx="3779912" cy="213112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7" name="Рисунок 6" descr="2-577x10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564904"/>
            <a:ext cx="2220193" cy="394016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8" name="Рисунок 7" descr="3-577x10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2708920"/>
            <a:ext cx="2148185" cy="381237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9" name="Рисунок 8" descr="4-768x4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4437112"/>
            <a:ext cx="3779912" cy="213112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8" y="0"/>
            <a:ext cx="913868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052736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В ДОУ№22 «Золотая рыбка» в рамках участия  в областном проекте «Наука в Подмосковье»,  реализуется  дополнительная образовательная программа естественнонаучной направленности   «Как прекрасен этот мир!».  С этой целью заключен договор о   социально-педагогическом взаимодействии с Университетом «Дубна», составлен план совместных   мероприятий.  В конце сентября студентами 4 курса кафедры «Экологии и наук о Земле» проведён  досуг для детей старшего дошкольного возраста «Растения — мои друзья</a:t>
            </a:r>
            <a:r>
              <a:rPr lang="ru-RU" sz="1400" dirty="0" smtClean="0"/>
              <a:t>!».</a:t>
            </a:r>
            <a:endParaRPr lang="ru-RU" sz="1400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DSC_0380-768x5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36912"/>
            <a:ext cx="2052228" cy="13681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6" name="Рисунок 5" descr="DSC_0382-768x5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2636912"/>
            <a:ext cx="2052228" cy="13681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7" name="Рисунок 6" descr="DSC_0387-768x5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2636912"/>
            <a:ext cx="2052228" cy="13681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0" name="Рисунок 9" descr="DSC_0392-768x5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76256" y="2636912"/>
            <a:ext cx="2052229" cy="13681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11" name="TextBox 10"/>
          <p:cNvSpPr txBox="1"/>
          <p:nvPr/>
        </p:nvSpPr>
        <p:spPr>
          <a:xfrm>
            <a:off x="2051720" y="404664"/>
            <a:ext cx="5144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CC00"/>
                </a:solidFill>
              </a:rPr>
              <a:t>Проект «Наука в Подмосковье»</a:t>
            </a:r>
            <a:endParaRPr lang="ru-RU" sz="2800" b="1" dirty="0">
              <a:solidFill>
                <a:srgbClr val="00CC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4221088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14 октября студенты провели досуг для детей старшей группы компенсирующей направленности «Братья наши меньшие», где познакомили детей с домашними животными и </a:t>
            </a:r>
            <a:r>
              <a:rPr lang="ru-RU" sz="1400" dirty="0" smtClean="0"/>
              <a:t>птицами, </a:t>
            </a:r>
            <a:r>
              <a:rPr lang="ru-RU" sz="1400" dirty="0" smtClean="0"/>
              <a:t>и с дикими животными Московской области. </a:t>
            </a:r>
          </a:p>
          <a:p>
            <a:pPr algn="just"/>
            <a:endParaRPr lang="ru-RU" sz="1400" dirty="0"/>
          </a:p>
        </p:txBody>
      </p:sp>
      <p:pic>
        <p:nvPicPr>
          <p:cNvPr id="13" name="Рисунок 12" descr="DSC_057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5085184"/>
            <a:ext cx="2016224" cy="134415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4" name="Рисунок 13" descr="DSC_058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83768" y="5085184"/>
            <a:ext cx="2052227" cy="13681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5" name="Рисунок 14" descr="DSC_059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4008" y="5085184"/>
            <a:ext cx="2052227" cy="13681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6" name="Рисунок 15" descr="DSC_059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40252" y="5085184"/>
            <a:ext cx="2052227" cy="13681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714</Words>
  <Application>Microsoft Office PowerPoint</Application>
  <PresentationFormat>Экран (4:3)</PresentationFormat>
  <Paragraphs>65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loggr</dc:creator>
  <cp:lastModifiedBy>loggr</cp:lastModifiedBy>
  <cp:revision>9</cp:revision>
  <dcterms:created xsi:type="dcterms:W3CDTF">2019-10-28T11:02:06Z</dcterms:created>
  <dcterms:modified xsi:type="dcterms:W3CDTF">2019-11-01T12:23:40Z</dcterms:modified>
</cp:coreProperties>
</file>