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16" r:id="rId3"/>
    <p:sldMasterId id="2147483852" r:id="rId4"/>
    <p:sldMasterId id="2147483864" r:id="rId5"/>
  </p:sld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1C5E85-D1FA-4465-83F5-8B30DA8C19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A971FDC-A62F-4FDA-BC91-BFBB4FB30A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9933CB-607D-4E67-AEE6-8D6C2E94B3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DBD74C1-EB2A-4CEB-AB1E-ED559A1AE7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2313" y="2906713"/>
            <a:ext cx="3808412" cy="149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3125" y="2906713"/>
            <a:ext cx="3810000" cy="149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219C752-41E4-4CDB-B854-32751C92FA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FB1A139-0D2C-4F9B-B5E7-E030C30621D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93214AC-E0F0-4DC7-8694-C1EE40492F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4D73FE6-8D66-4118-8C27-37D79F6AB4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18B8D3-5752-48D5-8A38-2548941B5B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BCA003C-0011-4818-A847-94249ECACE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9A9475D-7AC6-4208-BD70-17735CC4FA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1613" y="2906713"/>
            <a:ext cx="1941512" cy="28606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2313" y="2906713"/>
            <a:ext cx="5676900" cy="286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D253AE1-93F3-47BE-BA6C-E6E6F9FEB5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9ACAEA-E372-438B-8F2B-E7D61D31D7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2CC0240-0B54-4684-955A-A0E54F151E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094BFB5-2072-49AF-BFA2-1456EE3A26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19415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51113" y="1600200"/>
            <a:ext cx="19431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E68AD6-FD87-4532-9ABA-8943B946C1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5F537DA-651D-4342-9F4C-CEE3FFBD66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A82F66-25A0-4449-A63D-A77ACA513A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C638A4C-9FE8-40FC-B04F-AAE8F923DB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3891D9C-EE40-4219-9A0E-20FE002E27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9D9C369-C398-4168-B9C9-DE66334DD5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D0DE5F0-B133-4DA5-8620-0E65E414AE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84D4394-84A6-4BBB-8B61-9DB2AA5025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874E391-FDDE-44DA-AED5-2AEC7DE81B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21.9.16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C5E85-D1FA-4465-83F5-8B30DA8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21.9.16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91D9C-EE40-4219-9A0E-20FE002E2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F8ADF-0EF1-4C4C-9EFA-5EA8BB95293A}" type="datetimeFigureOut">
              <a:rPr lang="ru-RU" smtClean="0"/>
              <a:pPr>
                <a:defRPr/>
              </a:pPr>
              <a:t>10.05.2021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313CA-BDFC-4999-BBF3-ED155D16FA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8ADF-0EF1-4C4C-9EFA-5EA8BB95293A}" type="datetimeFigureOut">
              <a:rPr lang="ru-RU" smtClean="0"/>
              <a:pPr>
                <a:defRPr/>
              </a:pPr>
              <a:t>10.05.2021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BE313CA-BDFC-4999-BBF3-ED155D16FA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21.9.16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CAA02-7468-4AD9-8196-FD576C557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8900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6300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494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3285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98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4295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4275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6028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23035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4471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958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77CAA02-7468-4AD9-8196-FD576C5575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60575" y="1563688"/>
            <a:ext cx="4813300" cy="84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cs typeface="Segoe UI" charset="0"/>
              </a:defRPr>
            </a:lvl1pPr>
          </a:lstStyle>
          <a:p>
            <a:pPr>
              <a:defRPr/>
            </a:pPr>
            <a:fld id="{33BF8ADF-0EF1-4C4C-9EFA-5EA8BB95293A}" type="datetimeFigureOut">
              <a:rPr lang="ru-RU" smtClean="0"/>
              <a:pPr>
                <a:defRPr/>
              </a:pPr>
              <a:t>10.05.2021</a:t>
            </a:fld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cs typeface="Segoe UI" charset="0"/>
              </a:defRPr>
            </a:lvl1pPr>
          </a:lstStyle>
          <a:p>
            <a:fld id="{0BE313CA-BDFC-4999-BBF3-ED155D16FA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щёлкните мышью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1" fontAlgn="base" hangingPunct="1">
        <a:lnSpc>
          <a:spcPct val="102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60575" y="1563688"/>
            <a:ext cx="4813300" cy="84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4406900"/>
            <a:ext cx="7770812" cy="13604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2313" y="2906713"/>
            <a:ext cx="7770812" cy="1498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0"/>
            <a:r>
              <a:rPr lang="en-GB" smtClean="0"/>
              <a:t>Седьмой уровень структурыОбразец текста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cs typeface="Segoe UI" charset="0"/>
              </a:defRPr>
            </a:lvl1pPr>
          </a:lstStyle>
          <a:p>
            <a:r>
              <a:rPr lang="ru-RU"/>
              <a:t>21.9.16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cs typeface="Segoe UI" charset="0"/>
              </a:defRPr>
            </a:lvl1pPr>
          </a:lstStyle>
          <a:p>
            <a:fld id="{4288812E-3011-4F8E-A303-744ECB6C52D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/>
  <p:txStyles>
    <p:titleStyle>
      <a:lvl1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1" fontAlgn="base" hangingPunct="1">
        <a:lnSpc>
          <a:spcPct val="102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60575" y="1563688"/>
            <a:ext cx="4813300" cy="84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4037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0"/>
            <a:r>
              <a:rPr lang="en-GB" smtClean="0"/>
              <a:t>Седьмой уровень структурыОбразец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cs typeface="Segoe UI" charset="0"/>
              </a:defRPr>
            </a:lvl1pPr>
          </a:lstStyle>
          <a:p>
            <a:r>
              <a:rPr lang="ru-RU"/>
              <a:t>21.9.16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cs typeface="Segoe UI" charset="0"/>
              </a:defRPr>
            </a:lvl1pPr>
          </a:lstStyle>
          <a:p>
            <a:fld id="{033BA80D-96D2-49FF-98E7-1B4AEC37F5D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/>
  <p:txStyles>
    <p:titleStyle>
      <a:lvl1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1" fontAlgn="base" hangingPunct="1">
        <a:lnSpc>
          <a:spcPct val="102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33BF8ADF-0EF1-4C4C-9EFA-5EA8BB95293A}" type="datetimeFigureOut">
              <a:rPr lang="ru-RU" smtClean="0"/>
              <a:pPr>
                <a:defRPr/>
              </a:pPr>
              <a:t>10.05.2021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0BE313CA-BDFC-4999-BBF3-ED155D16FA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33BF8ADF-0EF1-4C4C-9EFA-5EA8BB95293A}" type="datetimeFigureOut">
              <a:rPr lang="ru-RU" smtClean="0"/>
              <a:pPr>
                <a:defRPr/>
              </a:pPr>
              <a:t>10.05.2021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E313CA-BDFC-4999-BBF3-ED155D16FA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МУНИЦИПАЛЬНОЕ АВТОНОМНОЕ ДОШКОЛЬНОЕ ОБРАЗОВАТЕЛЬНОЕ 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УЧРЕЖДЕНИЕ №22 "ЗОЛОТАЯ РЫБКА" ГОРОДА ДУБНЫ МОСКОВСКОЙ ОБЛАСТИ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500098" y="857232"/>
            <a:ext cx="9644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Информационно-просветительский журнал для родителей и педагогов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Выпуск №23 (март-апрель 2021 год)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500174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«Дети + Мы = радость, творчество, созидание»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8794" y="1857364"/>
            <a:ext cx="5143075" cy="4801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</a:rPr>
              <a:t>Читайте в этом выпуске: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Мини-музеи в ДОУ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Праздник 8 марта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Масленица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Конкурс «Ой </a:t>
            </a:r>
            <a:r>
              <a:rPr lang="ru-RU" b="1" dirty="0" err="1" smtClean="0">
                <a:solidFill>
                  <a:srgbClr val="002060"/>
                </a:solidFill>
              </a:rPr>
              <a:t>Маслёна</a:t>
            </a:r>
            <a:r>
              <a:rPr lang="ru-RU" b="1" dirty="0" smtClean="0">
                <a:solidFill>
                  <a:srgbClr val="002060"/>
                </a:solidFill>
              </a:rPr>
              <a:t> – красота»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Маленький пассажир – большая ответственность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Встреча с врачом-гигиенистом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Огород на подоконнике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Международный день птиц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День смеха 1 апреля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Международный день книги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День космонавтики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Турнир способностей «</a:t>
            </a:r>
            <a:r>
              <a:rPr lang="ru-RU" b="1" dirty="0" err="1" smtClean="0">
                <a:solidFill>
                  <a:srgbClr val="002060"/>
                </a:solidFill>
              </a:rPr>
              <a:t>РостОК</a:t>
            </a:r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en-US" b="1" dirty="0" err="1" smtClean="0">
                <a:solidFill>
                  <a:srgbClr val="002060"/>
                </a:solidFill>
              </a:rPr>
              <a:t>Unik</a:t>
            </a:r>
            <a:r>
              <a:rPr lang="ru-RU" b="1" dirty="0" smtClean="0">
                <a:solidFill>
                  <a:srgbClr val="002060"/>
                </a:solidFill>
              </a:rPr>
              <a:t>Ум»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День Земли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Радужный калейдоскоп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Художественное творчество</a:t>
            </a:r>
          </a:p>
          <a:p>
            <a:pPr algn="ctr"/>
            <a:endParaRPr lang="ru-RU" b="1" u="sng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Педагоги провели с ребятами беседы, подготовили и организовали просмотр презентаций о правилах дорожного движения, о правах и обязанностях маленьких пассажиров. В рамках данного мероприятия дошколята рисовали, играли в настольно-печатные и сюжетно-ролевые игры, проверяли свои знания в викторине "Дорожная азбука". Родителям были предложены для ознакомления материалы папок-передвижек по теме данного социального раунда.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D:\журнал\март-апрель2021\k6DbkMPnb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1643074" cy="3500462"/>
          </a:xfrm>
          <a:prstGeom prst="rect">
            <a:avLst/>
          </a:prstGeom>
          <a:noFill/>
        </p:spPr>
      </p:pic>
      <p:pic>
        <p:nvPicPr>
          <p:cNvPr id="3075" name="Picture 3" descr="D:\журнал\март-апрель2021\0sYzWeMBbT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785926"/>
            <a:ext cx="2357454" cy="1928826"/>
          </a:xfrm>
          <a:prstGeom prst="rect">
            <a:avLst/>
          </a:prstGeom>
          <a:noFill/>
        </p:spPr>
      </p:pic>
      <p:pic>
        <p:nvPicPr>
          <p:cNvPr id="3076" name="Picture 4" descr="D:\журнал\март-апрель2021\uuVuhTNG6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071942"/>
            <a:ext cx="2315205" cy="1643074"/>
          </a:xfrm>
          <a:prstGeom prst="rect">
            <a:avLst/>
          </a:prstGeom>
          <a:noFill/>
        </p:spPr>
      </p:pic>
      <p:pic>
        <p:nvPicPr>
          <p:cNvPr id="3077" name="Picture 5" descr="D:\журнал\март-апрель2021\JUi2klpYF6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4071942"/>
            <a:ext cx="2357454" cy="1642461"/>
          </a:xfrm>
          <a:prstGeom prst="rect">
            <a:avLst/>
          </a:prstGeom>
          <a:noFill/>
        </p:spPr>
      </p:pic>
      <p:pic>
        <p:nvPicPr>
          <p:cNvPr id="3079" name="Picture 7" descr="D:\журнал\март-апрель2021\eWzRlSE0d2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785926"/>
            <a:ext cx="2214578" cy="1928826"/>
          </a:xfrm>
          <a:prstGeom prst="rect">
            <a:avLst/>
          </a:prstGeom>
          <a:noFill/>
        </p:spPr>
      </p:pic>
      <p:pic>
        <p:nvPicPr>
          <p:cNvPr id="3082" name="Picture 10" descr="D:\журнал\март-апрель2021\d8SXshmoLv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1857364"/>
            <a:ext cx="2214577" cy="3529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D:\журнал\март-апрель2021\p5E-r9ilBp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1607355" cy="2714644"/>
          </a:xfrm>
          <a:prstGeom prst="rect">
            <a:avLst/>
          </a:prstGeom>
          <a:noFill/>
        </p:spPr>
      </p:pic>
      <p:pic>
        <p:nvPicPr>
          <p:cNvPr id="4" name="Picture 9" descr="D:\журнал\март-апрель2021\OzJFYAb8k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785926"/>
            <a:ext cx="1571636" cy="2857520"/>
          </a:xfrm>
          <a:prstGeom prst="rect">
            <a:avLst/>
          </a:prstGeom>
          <a:noFill/>
        </p:spPr>
      </p:pic>
      <p:pic>
        <p:nvPicPr>
          <p:cNvPr id="5" name="Picture 8" descr="D:\журнал\март-апрель2021\5mKNIEpXU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00042"/>
            <a:ext cx="2541244" cy="2000264"/>
          </a:xfrm>
          <a:prstGeom prst="rect">
            <a:avLst/>
          </a:prstGeom>
          <a:noFill/>
        </p:spPr>
      </p:pic>
      <p:pic>
        <p:nvPicPr>
          <p:cNvPr id="6" name="Picture 6" descr="D:\журнал\март-апрель2021\O2FzG49Ko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500042"/>
            <a:ext cx="2819654" cy="2000264"/>
          </a:xfrm>
          <a:prstGeom prst="rect">
            <a:avLst/>
          </a:prstGeom>
          <a:noFill/>
        </p:spPr>
      </p:pic>
      <p:pic>
        <p:nvPicPr>
          <p:cNvPr id="4098" name="Picture 2" descr="D:\журнал\март-апрель2021\Cy8SZq12Wl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071942"/>
            <a:ext cx="2500330" cy="1875248"/>
          </a:xfrm>
          <a:prstGeom prst="rect">
            <a:avLst/>
          </a:prstGeom>
          <a:noFill/>
        </p:spPr>
      </p:pic>
      <p:pic>
        <p:nvPicPr>
          <p:cNvPr id="4099" name="Picture 3" descr="D:\журнал\март-апрель2021\m7I9jjg_UU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4071942"/>
            <a:ext cx="2557474" cy="191810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85918" y="2571745"/>
            <a:ext cx="5572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Чтобы заставить детей быть внимательными и осторожными, воспитать навыки культурного и безопасного поведения на улице педагоги ДОУ  регулярно организуют работу по обучению детей правилам дорожного движения . 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14290"/>
            <a:ext cx="571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Встреча с врачом-гигиенистом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714356"/>
            <a:ext cx="8929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26 марта в подготовительной группе состоялась встреча с врачом- гигиенистом Ереминой Натальей Анатольевной. Она рассказала о строении ротовой полости, строении зуба, функциях языка, подробно остановилась на стадиях развития кариеса. Дошкольники узнали о том какая пища полезна для зубов, как правильно чистить зубы. Ребята посмотрели познавательный мультфильм "Зубные защитники".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D:\журнал\март-апрель2021\f5h7jb9uJ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85992"/>
            <a:ext cx="2786082" cy="3857652"/>
          </a:xfrm>
          <a:prstGeom prst="rect">
            <a:avLst/>
          </a:prstGeom>
          <a:noFill/>
        </p:spPr>
      </p:pic>
      <p:pic>
        <p:nvPicPr>
          <p:cNvPr id="5123" name="Picture 3" descr="D:\журнал\март-апрель2021\bNjXivdDul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52" y="2357430"/>
            <a:ext cx="2732504" cy="3786214"/>
          </a:xfrm>
          <a:prstGeom prst="rect">
            <a:avLst/>
          </a:prstGeom>
          <a:noFill/>
        </p:spPr>
      </p:pic>
      <p:pic>
        <p:nvPicPr>
          <p:cNvPr id="5124" name="Picture 4" descr="D:\журнал\март-апрель2021\ZOxn51ZCK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357430"/>
            <a:ext cx="2857493" cy="3809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285728"/>
            <a:ext cx="4412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Огород на подоконнике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857232"/>
            <a:ext cx="87868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За окном еще лежит снег, а на подоконниках в группах зазеленели фермерские огороды. Сколько воображения, фантазии и творчества вложили в него дети и воспитатели. Зеленый огород очень нравится ребятам, он помогает им получить новые знания о семенах, растениях, формировать элементарные трудовые навыки и экологические представления, стимулирует активность и наблюдательность.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D:\журнал\март-апрель2021\Rsu7Ppez1n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14554"/>
            <a:ext cx="3714776" cy="2428892"/>
          </a:xfrm>
          <a:prstGeom prst="rect">
            <a:avLst/>
          </a:prstGeom>
          <a:noFill/>
        </p:spPr>
      </p:pic>
      <p:pic>
        <p:nvPicPr>
          <p:cNvPr id="6147" name="Picture 3" descr="D:\журнал\март-апрель2021\G0Pt4gr4t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14554"/>
            <a:ext cx="3524232" cy="2375282"/>
          </a:xfrm>
          <a:prstGeom prst="rect">
            <a:avLst/>
          </a:prstGeom>
          <a:noFill/>
        </p:spPr>
      </p:pic>
      <p:pic>
        <p:nvPicPr>
          <p:cNvPr id="6148" name="Picture 4" descr="D:\журнал\март-апрель2021\YlryQ0RRqc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786322"/>
            <a:ext cx="3048000" cy="1785938"/>
          </a:xfrm>
          <a:prstGeom prst="rect">
            <a:avLst/>
          </a:prstGeom>
          <a:noFill/>
        </p:spPr>
      </p:pic>
      <p:pic>
        <p:nvPicPr>
          <p:cNvPr id="6149" name="Picture 5" descr="D:\журнал\март-апрель2021\sdFiFQPtd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786322"/>
            <a:ext cx="2428892" cy="1728774"/>
          </a:xfrm>
          <a:prstGeom prst="rect">
            <a:avLst/>
          </a:prstGeom>
          <a:noFill/>
        </p:spPr>
      </p:pic>
      <p:pic>
        <p:nvPicPr>
          <p:cNvPr id="6150" name="Picture 6" descr="D:\журнал\март-апрель2021\77D_7f8fTs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786322"/>
            <a:ext cx="2805098" cy="1746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журнал\март-апрель2021\DTkqx-kOU0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071802" cy="3071802"/>
          </a:xfrm>
          <a:prstGeom prst="rect">
            <a:avLst/>
          </a:prstGeom>
          <a:noFill/>
        </p:spPr>
      </p:pic>
      <p:pic>
        <p:nvPicPr>
          <p:cNvPr id="7171" name="Picture 3" descr="D:\журнал\март-апрель2021\nP274NSAEv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29000"/>
            <a:ext cx="3000396" cy="3000396"/>
          </a:xfrm>
          <a:prstGeom prst="rect">
            <a:avLst/>
          </a:prstGeom>
          <a:noFill/>
        </p:spPr>
      </p:pic>
      <p:pic>
        <p:nvPicPr>
          <p:cNvPr id="7172" name="Picture 4" descr="D:\журнал\март-апрель2021\-pDpsoA_zw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714620"/>
            <a:ext cx="5024473" cy="37683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86182" y="64291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Есть у нас огород, 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там зелёный лук растёт, 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помидоры и горох.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Урожай у нас не плох!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214290"/>
            <a:ext cx="5089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Международный день птиц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85794"/>
            <a:ext cx="8786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А на пороге нежная весна! </a:t>
            </a:r>
            <a:r>
              <a:rPr lang="ru-RU" sz="1600" dirty="0" err="1" smtClean="0"/>
              <a:t>Весна-восхитительное</a:t>
            </a:r>
            <a:r>
              <a:rPr lang="ru-RU" sz="1600" dirty="0" smtClean="0"/>
              <a:t> время года! Природа просыпается и наполняется энергией, жизнью. С дальних краев прилетают птицы, повсюду разносится их щебетанье. 1 апреля Международный день птиц! В группах прошёл ряд мероприятий посвященный птицам, организованы выставки творческих работ «Птицы- наши друзья».</a:t>
            </a:r>
            <a:endParaRPr lang="ru-RU" sz="1600" dirty="0"/>
          </a:p>
        </p:txBody>
      </p:sp>
      <p:pic>
        <p:nvPicPr>
          <p:cNvPr id="8195" name="Picture 3" descr="D:\журнал\март-апрель2021\XA71wZgWH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62420"/>
            <a:ext cx="1785950" cy="2495750"/>
          </a:xfrm>
          <a:prstGeom prst="rect">
            <a:avLst/>
          </a:prstGeom>
          <a:noFill/>
        </p:spPr>
      </p:pic>
      <p:pic>
        <p:nvPicPr>
          <p:cNvPr id="8196" name="Picture 4" descr="D:\журнал\март-апрель2021\tpHfhK6yaF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000240"/>
            <a:ext cx="3143272" cy="2286016"/>
          </a:xfrm>
          <a:prstGeom prst="rect">
            <a:avLst/>
          </a:prstGeom>
          <a:noFill/>
        </p:spPr>
      </p:pic>
      <p:pic>
        <p:nvPicPr>
          <p:cNvPr id="8197" name="Picture 5" descr="D:\журнал\март-апрель2021\i3xuGWBe1d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857628"/>
            <a:ext cx="2214578" cy="2762269"/>
          </a:xfrm>
          <a:prstGeom prst="rect">
            <a:avLst/>
          </a:prstGeom>
          <a:noFill/>
        </p:spPr>
      </p:pic>
      <p:pic>
        <p:nvPicPr>
          <p:cNvPr id="8198" name="Picture 6" descr="D:\журнал\март-апрель2021\mudJAIQSj5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357694"/>
            <a:ext cx="3094432" cy="2214578"/>
          </a:xfrm>
          <a:prstGeom prst="rect">
            <a:avLst/>
          </a:prstGeom>
          <a:noFill/>
        </p:spPr>
      </p:pic>
      <p:pic>
        <p:nvPicPr>
          <p:cNvPr id="8199" name="Picture 7" descr="D:\журнал\март-апрель2021\Pl1UJIXf_e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000240"/>
            <a:ext cx="2809852" cy="2390570"/>
          </a:xfrm>
          <a:prstGeom prst="rect">
            <a:avLst/>
          </a:prstGeom>
          <a:noFill/>
        </p:spPr>
      </p:pic>
      <p:pic>
        <p:nvPicPr>
          <p:cNvPr id="10" name="Picture 2" descr="D:\журнал\март-апрель2021\P8bMCzzQGM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1857364"/>
            <a:ext cx="2000264" cy="2476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4440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День смеха 1 апреля</a:t>
            </a:r>
          </a:p>
        </p:txBody>
      </p:sp>
      <p:pic>
        <p:nvPicPr>
          <p:cNvPr id="2050" name="Picture 2" descr="D:\журнал\март-апрель2021\MJka1sXOA4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2678925" cy="4071966"/>
          </a:xfrm>
          <a:prstGeom prst="rect">
            <a:avLst/>
          </a:prstGeom>
          <a:noFill/>
        </p:spPr>
      </p:pic>
      <p:pic>
        <p:nvPicPr>
          <p:cNvPr id="2051" name="Picture 3" descr="D:\журнал\март-апрель2021\W5feBqnQK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72264" y="2214554"/>
            <a:ext cx="2357454" cy="4000528"/>
          </a:xfrm>
          <a:prstGeom prst="rect">
            <a:avLst/>
          </a:prstGeom>
          <a:noFill/>
        </p:spPr>
      </p:pic>
      <p:pic>
        <p:nvPicPr>
          <p:cNvPr id="2052" name="Picture 4" descr="D:\журнал\март-апрель2021\_VG-ZdEccR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357694"/>
            <a:ext cx="3071834" cy="2303876"/>
          </a:xfrm>
          <a:prstGeom prst="rect">
            <a:avLst/>
          </a:prstGeom>
          <a:noFill/>
        </p:spPr>
      </p:pic>
      <p:pic>
        <p:nvPicPr>
          <p:cNvPr id="2053" name="Picture 5" descr="D:\журнал\март-апрель2021\1be4983a-3233-41d4-85e6-cb65c47f61d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071679"/>
            <a:ext cx="3196170" cy="21431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714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День Смеха в ДОУ прошел весело и шумно. </a:t>
            </a:r>
            <a:br>
              <a:rPr lang="ru-RU" sz="1600" dirty="0" smtClean="0"/>
            </a:br>
            <a:r>
              <a:rPr lang="ru-RU" sz="1600" dirty="0" smtClean="0"/>
              <a:t>Такие праздники помогают создать у детей положительный эмоциональный настрой, воспитывают чувства дружеской поддержки и здорового соперничества, развивают коммуникативные навыки, доброжелательное отношение друг к другу, позитивное самоощущение, связанное с состоянием </a:t>
            </a:r>
            <a:r>
              <a:rPr lang="ru-RU" sz="1600" dirty="0" err="1" smtClean="0"/>
              <a:t>раскрепощенности</a:t>
            </a:r>
            <a:r>
              <a:rPr lang="ru-RU" sz="1600" dirty="0" smtClean="0"/>
              <a:t>, уверенности в себе, развивают чувство юмора. 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1285860"/>
            <a:ext cx="47863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 апреля - Международный день детской книги. Педагоги показали ребятам презентацию об истории праздника; рассказали о долгом пути книги от дерева до прилавка магазина. Каждый из детей принёс свою любимую книгу и рассказал о ней.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214290"/>
            <a:ext cx="5241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Международный день книги</a:t>
            </a:r>
          </a:p>
        </p:txBody>
      </p:sp>
      <p:pic>
        <p:nvPicPr>
          <p:cNvPr id="1026" name="Picture 2" descr="D:\журнал\март-апрель2021\HUAMSJfcN8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000504"/>
            <a:ext cx="3929090" cy="2618370"/>
          </a:xfrm>
          <a:prstGeom prst="rect">
            <a:avLst/>
          </a:prstGeom>
          <a:noFill/>
        </p:spPr>
      </p:pic>
      <p:pic>
        <p:nvPicPr>
          <p:cNvPr id="1027" name="Picture 3" descr="D:\журнал\март-апрель2021\Hf0puw4RPP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85794"/>
            <a:ext cx="2357454" cy="3143272"/>
          </a:xfrm>
          <a:prstGeom prst="rect">
            <a:avLst/>
          </a:prstGeom>
          <a:noFill/>
        </p:spPr>
      </p:pic>
      <p:pic>
        <p:nvPicPr>
          <p:cNvPr id="1028" name="Picture 4" descr="D:\журнал\март-апрель2021\ukZxzdHO8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3809984" cy="253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285728"/>
            <a:ext cx="3685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День космонавтики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785794"/>
            <a:ext cx="8858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12 апреля наша страна отмечает памятную дату первого полёта человека в космос.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Для ребят тема космоса очень интересна, в ней много необычного.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 течение недели педагоги  знакомили детей с информацией о космосе и о первом полёте человека в космос. Вместе беседовали о планетах и космонавтах, смотрели научно-познавательный фильм. Потом рисовали и конструировали, что запомнилось больше всего. В заключение был проведён спортивный досуг "Космические приключения", где воспитанники проходили различные космические испытания. Ребята узнали много нового и интересного!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D:\журнал\март-апрель2021\3qJqfq8TT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34" y="2714619"/>
            <a:ext cx="2667019" cy="2000265"/>
          </a:xfrm>
          <a:prstGeom prst="rect">
            <a:avLst/>
          </a:prstGeom>
          <a:noFill/>
        </p:spPr>
      </p:pic>
      <p:pic>
        <p:nvPicPr>
          <p:cNvPr id="3075" name="Picture 3" descr="D:\журнал\март-апрель2021\PMiOff3L8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786058"/>
            <a:ext cx="1857388" cy="1970510"/>
          </a:xfrm>
          <a:prstGeom prst="rect">
            <a:avLst/>
          </a:prstGeom>
          <a:noFill/>
        </p:spPr>
      </p:pic>
      <p:pic>
        <p:nvPicPr>
          <p:cNvPr id="3076" name="Picture 4" descr="D:\журнал\март-апрель2021\wyns3nCqbY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786058"/>
            <a:ext cx="2666976" cy="1946059"/>
          </a:xfrm>
          <a:prstGeom prst="rect">
            <a:avLst/>
          </a:prstGeom>
          <a:noFill/>
        </p:spPr>
      </p:pic>
      <p:pic>
        <p:nvPicPr>
          <p:cNvPr id="3077" name="Picture 5" descr="D:\журнал\март-апрель2021\ok8BmSp_of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50" y="4786322"/>
            <a:ext cx="2571766" cy="1928826"/>
          </a:xfrm>
          <a:prstGeom prst="rect">
            <a:avLst/>
          </a:prstGeom>
          <a:noFill/>
        </p:spPr>
      </p:pic>
      <p:pic>
        <p:nvPicPr>
          <p:cNvPr id="3078" name="Picture 6" descr="D:\журнал\март-апрель2021\JGZ2TMqz9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929198"/>
            <a:ext cx="2381266" cy="1785950"/>
          </a:xfrm>
          <a:prstGeom prst="rect">
            <a:avLst/>
          </a:prstGeom>
          <a:noFill/>
        </p:spPr>
      </p:pic>
      <p:pic>
        <p:nvPicPr>
          <p:cNvPr id="3079" name="Picture 7" descr="D:\журнал\март-апрель2021\3amPbTRGvF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4929198"/>
            <a:ext cx="2286016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2142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Если очень захотеть -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Можно в космос улететь!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D:\журнал\март-апрель2021\dgX_TGmjK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4500545"/>
            <a:ext cx="3143272" cy="2214603"/>
          </a:xfrm>
          <a:prstGeom prst="rect">
            <a:avLst/>
          </a:prstGeom>
          <a:noFill/>
        </p:spPr>
      </p:pic>
      <p:pic>
        <p:nvPicPr>
          <p:cNvPr id="4099" name="Picture 3" descr="D:\журнал\март-апрель2021\PfxAHLQPX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9" y="4446935"/>
            <a:ext cx="3071834" cy="2196775"/>
          </a:xfrm>
          <a:prstGeom prst="rect">
            <a:avLst/>
          </a:prstGeom>
          <a:noFill/>
        </p:spPr>
      </p:pic>
      <p:pic>
        <p:nvPicPr>
          <p:cNvPr id="4100" name="Picture 4" descr="D:\журнал\март-апрель2021\QxVIFQ0WE1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71546"/>
            <a:ext cx="2518189" cy="3357586"/>
          </a:xfrm>
          <a:prstGeom prst="rect">
            <a:avLst/>
          </a:prstGeom>
          <a:noFill/>
        </p:spPr>
      </p:pic>
      <p:pic>
        <p:nvPicPr>
          <p:cNvPr id="4101" name="Picture 5" descr="D:\журнал\март-апрель2021\yb1s1kMd1Q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071546"/>
            <a:ext cx="3376602" cy="2532452"/>
          </a:xfrm>
          <a:prstGeom prst="rect">
            <a:avLst/>
          </a:prstGeom>
          <a:noFill/>
        </p:spPr>
      </p:pic>
      <p:pic>
        <p:nvPicPr>
          <p:cNvPr id="4102" name="Picture 6" descr="D:\журнал\март-апрель2021\uFabLM2a1c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7222" y="1071547"/>
            <a:ext cx="2411032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0"/>
            <a:ext cx="3596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Мини-музеи в ДОУ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571480"/>
            <a:ext cx="86439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С целью приобщения детей к традициям и обычаям своего народа, воспитания нравственно-патриотических качеств, в средней "Б" группе ДОУ 22 был создан мини-музей "Русская матрёшка". Экспонатами стали разнообразные игрушки - матрёшки. 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Ребята познакомились с историей возникновения матрёшки и как можно её использовать. Узнали о различных видах матрёшки и самостоятельно расписали её.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74754" name="AutoShape 2" descr="https://sun9-60.userapi.com/impg/UXRCYITSMhfKfj9yqe-_BB23N2lZU_HyN8nvZg/-G6pWIJUZoY.jpg?size=688x1080&amp;quality=96&amp;sign=0fc67f77240181c3d5b7b39f4874b830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4755" name="Picture 3" descr="C:\Documents and Settings\User\Рабочий стол\журнал\-G6pWIJUZ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00240"/>
            <a:ext cx="1748324" cy="3071834"/>
          </a:xfrm>
          <a:prstGeom prst="rect">
            <a:avLst/>
          </a:prstGeom>
          <a:noFill/>
        </p:spPr>
      </p:pic>
      <p:pic>
        <p:nvPicPr>
          <p:cNvPr id="74756" name="Picture 4" descr="C:\Documents and Settings\User\Рабочий стол\журнал\B-0gNV0Zb2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000240"/>
            <a:ext cx="2214578" cy="2214578"/>
          </a:xfrm>
          <a:prstGeom prst="rect">
            <a:avLst/>
          </a:prstGeom>
          <a:noFill/>
        </p:spPr>
      </p:pic>
      <p:pic>
        <p:nvPicPr>
          <p:cNvPr id="74757" name="Picture 5" descr="C:\Documents and Settings\User\Рабочий стол\журнал\A3OOQyOFSf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4214818"/>
            <a:ext cx="2214578" cy="2214578"/>
          </a:xfrm>
          <a:prstGeom prst="rect">
            <a:avLst/>
          </a:prstGeom>
          <a:noFill/>
        </p:spPr>
      </p:pic>
      <p:pic>
        <p:nvPicPr>
          <p:cNvPr id="74758" name="Picture 6" descr="C:\Documents and Settings\User\Рабочий стол\журнал\Qtii_w0hk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928802"/>
            <a:ext cx="2357430" cy="2357430"/>
          </a:xfrm>
          <a:prstGeom prst="rect">
            <a:avLst/>
          </a:prstGeom>
          <a:noFill/>
        </p:spPr>
      </p:pic>
      <p:pic>
        <p:nvPicPr>
          <p:cNvPr id="74759" name="Picture 7" descr="C:\Documents and Settings\User\Рабочий стол\журнал\hoEALSLWAS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4357694"/>
            <a:ext cx="2452670" cy="1839503"/>
          </a:xfrm>
          <a:prstGeom prst="rect">
            <a:avLst/>
          </a:prstGeom>
          <a:noFill/>
        </p:spPr>
      </p:pic>
      <p:pic>
        <p:nvPicPr>
          <p:cNvPr id="74760" name="Picture 8" descr="C:\Documents and Settings\User\Рабочий стол\журнал\FU9aYrV-Tq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1928802"/>
            <a:ext cx="2266673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2857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Турнир способностей «</a:t>
            </a:r>
            <a:r>
              <a:rPr lang="ru-RU" sz="2400" b="1" dirty="0" err="1" smtClean="0">
                <a:solidFill>
                  <a:srgbClr val="002060"/>
                </a:solidFill>
              </a:rPr>
              <a:t>РостОК</a:t>
            </a:r>
            <a:r>
              <a:rPr lang="ru-RU" sz="2400" b="1" dirty="0" smtClean="0">
                <a:solidFill>
                  <a:srgbClr val="002060"/>
                </a:solidFill>
              </a:rPr>
              <a:t>-</a:t>
            </a:r>
            <a:r>
              <a:rPr lang="en-US" sz="2400" b="1" dirty="0" err="1" smtClean="0">
                <a:solidFill>
                  <a:srgbClr val="002060"/>
                </a:solidFill>
              </a:rPr>
              <a:t>Unik</a:t>
            </a:r>
            <a:r>
              <a:rPr lang="ru-RU" sz="2400" b="1" dirty="0" smtClean="0">
                <a:solidFill>
                  <a:srgbClr val="002060"/>
                </a:solidFill>
              </a:rPr>
              <a:t>Ум»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142984"/>
            <a:ext cx="857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апреле в средних, старших и подготовительных к школе группах прошел третий этап открытого Всероссийского интеллектуального турнира «</a:t>
            </a:r>
            <a:r>
              <a:rPr lang="ru-RU" dirty="0" err="1" smtClean="0"/>
              <a:t>РостОК</a:t>
            </a:r>
            <a:r>
              <a:rPr lang="ru-RU" dirty="0" smtClean="0"/>
              <a:t>».</a:t>
            </a:r>
          </a:p>
          <a:p>
            <a:pPr algn="ctr"/>
            <a:r>
              <a:rPr lang="ru-RU" dirty="0" smtClean="0"/>
              <a:t>Задания были сложные, но все ребята справились на отлично!</a:t>
            </a:r>
            <a:endParaRPr lang="ru-RU" dirty="0"/>
          </a:p>
        </p:txBody>
      </p:sp>
      <p:pic>
        <p:nvPicPr>
          <p:cNvPr id="5126" name="Picture 6" descr="https://teacherlenahome.files.wordpress.com/2021/05/img_20210423_092310.jpg?w=700&amp;h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964761"/>
            <a:ext cx="3857652" cy="2893239"/>
          </a:xfrm>
          <a:prstGeom prst="rect">
            <a:avLst/>
          </a:prstGeom>
          <a:noFill/>
        </p:spPr>
      </p:pic>
      <p:pic>
        <p:nvPicPr>
          <p:cNvPr id="7" name="Picture 2" descr="https://teacherlenahome.files.wordpress.com/2021/05/img_20210423_100010.jpg?w=700&amp;h=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71678"/>
            <a:ext cx="3626432" cy="2714644"/>
          </a:xfrm>
          <a:prstGeom prst="rect">
            <a:avLst/>
          </a:prstGeom>
          <a:noFill/>
        </p:spPr>
      </p:pic>
      <p:pic>
        <p:nvPicPr>
          <p:cNvPr id="8" name="Picture 4" descr="https://teacherlenahome.files.wordpress.com/2021/05/img_20210423_092317.jpg?w=700&amp;h=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7533" y="2143116"/>
            <a:ext cx="3817297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214290"/>
            <a:ext cx="26176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День Земли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785794"/>
            <a:ext cx="83582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22 апреля весь мир отмечает День Земли. Этот праздник призван объединять всех людей в деле защиты окружающей среды. 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Воспитанники  обобщили представления о том, что планета Земля – это огромный шар. Большая часть земного шара покрыта водой – океанами, морями. Обсудили, какие поступки и добрые дела необходимо совершать для сохранения природы, рисовали рисунки про нашу планету. 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2946" name="Picture 2" descr="D:\журнал\март-апрель2021\_oC6FUmxz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428868"/>
            <a:ext cx="3683897" cy="2400289"/>
          </a:xfrm>
          <a:prstGeom prst="rect">
            <a:avLst/>
          </a:prstGeom>
          <a:noFill/>
        </p:spPr>
      </p:pic>
      <p:pic>
        <p:nvPicPr>
          <p:cNvPr id="82947" name="Picture 3" descr="D:\журнал\март-апрель2021\FOxt-0772f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428868"/>
            <a:ext cx="3286148" cy="2464611"/>
          </a:xfrm>
          <a:prstGeom prst="rect">
            <a:avLst/>
          </a:prstGeom>
          <a:noFill/>
        </p:spPr>
      </p:pic>
      <p:pic>
        <p:nvPicPr>
          <p:cNvPr id="82948" name="Picture 4" descr="D:\журнал\март-апрель2021\GxNDdPGeb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143380"/>
            <a:ext cx="1835949" cy="2447932"/>
          </a:xfrm>
          <a:prstGeom prst="rect">
            <a:avLst/>
          </a:prstGeom>
          <a:noFill/>
        </p:spPr>
      </p:pic>
      <p:pic>
        <p:nvPicPr>
          <p:cNvPr id="82949" name="Picture 5" descr="D:\журнал\март-апрель2021\hkm5mSvr5-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929198"/>
            <a:ext cx="2000264" cy="1724372"/>
          </a:xfrm>
          <a:prstGeom prst="rect">
            <a:avLst/>
          </a:prstGeom>
          <a:noFill/>
        </p:spPr>
      </p:pic>
      <p:pic>
        <p:nvPicPr>
          <p:cNvPr id="82950" name="Picture 6" descr="D:\журнал\март-апрель2021\gEwcBPW9kw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5000636"/>
            <a:ext cx="2071702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42852"/>
            <a:ext cx="5642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Радужный калейдоскоп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14356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30 апреля была проведена городская олимпиада по психологии «Радужный калейдоскоп». Команда подготовительной к школе группы завоевала первое место по Левому берегу г. Дубны! Поздравляем!</a:t>
            </a:r>
            <a:endParaRPr lang="ru-RU" dirty="0"/>
          </a:p>
        </p:txBody>
      </p:sp>
      <p:pic>
        <p:nvPicPr>
          <p:cNvPr id="83970" name="Picture 2" descr="https://teacherlenahome.files.wordpress.com/2021/05/img_20210430_093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714488"/>
            <a:ext cx="3620984" cy="2714644"/>
          </a:xfrm>
          <a:prstGeom prst="rect">
            <a:avLst/>
          </a:prstGeom>
          <a:noFill/>
        </p:spPr>
      </p:pic>
      <p:pic>
        <p:nvPicPr>
          <p:cNvPr id="83972" name="Picture 4" descr="https://teacherlenahome.files.wordpress.com/2021/05/33ad5bef-3903-4e94-80c8-2cf307a51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143380"/>
            <a:ext cx="3357586" cy="2518190"/>
          </a:xfrm>
          <a:prstGeom prst="rect">
            <a:avLst/>
          </a:prstGeom>
          <a:noFill/>
        </p:spPr>
      </p:pic>
      <p:pic>
        <p:nvPicPr>
          <p:cNvPr id="83974" name="Picture 6" descr="https://teacherlenahome.files.wordpress.com/2021/05/210f3cf0-c343-4663-8ab5-1df4e48e7fe3.jpg?w=700&amp;h=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4071942"/>
            <a:ext cx="3429023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85728"/>
            <a:ext cx="5284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Художественное творчество</a:t>
            </a:r>
          </a:p>
        </p:txBody>
      </p:sp>
      <p:pic>
        <p:nvPicPr>
          <p:cNvPr id="84994" name="Picture 2" descr="D:\журнал\март-апрель2021\i (1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6010283" cy="2080705"/>
          </a:xfrm>
          <a:prstGeom prst="rect">
            <a:avLst/>
          </a:prstGeom>
          <a:noFill/>
        </p:spPr>
      </p:pic>
      <p:pic>
        <p:nvPicPr>
          <p:cNvPr id="84995" name="Picture 3" descr="D:\журнал\март-апрель2021\i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857760"/>
            <a:ext cx="2143140" cy="1607355"/>
          </a:xfrm>
          <a:prstGeom prst="rect">
            <a:avLst/>
          </a:prstGeom>
          <a:noFill/>
        </p:spPr>
      </p:pic>
      <p:pic>
        <p:nvPicPr>
          <p:cNvPr id="84996" name="Picture 4" descr="D:\журнал\март-апрель2021\i (1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857760"/>
            <a:ext cx="2143140" cy="1546699"/>
          </a:xfrm>
          <a:prstGeom prst="rect">
            <a:avLst/>
          </a:prstGeom>
          <a:noFill/>
        </p:spPr>
      </p:pic>
      <p:pic>
        <p:nvPicPr>
          <p:cNvPr id="84997" name="Picture 5" descr="D:\журнал\март-апрель2021\i (1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071810"/>
            <a:ext cx="2286016" cy="1714512"/>
          </a:xfrm>
          <a:prstGeom prst="rect">
            <a:avLst/>
          </a:prstGeom>
          <a:noFill/>
        </p:spPr>
      </p:pic>
      <p:pic>
        <p:nvPicPr>
          <p:cNvPr id="84998" name="Picture 6" descr="D:\журнал\март-апрель2021\i (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857760"/>
            <a:ext cx="2166952" cy="1571636"/>
          </a:xfrm>
          <a:prstGeom prst="rect">
            <a:avLst/>
          </a:prstGeom>
          <a:noFill/>
        </p:spPr>
      </p:pic>
      <p:pic>
        <p:nvPicPr>
          <p:cNvPr id="84999" name="Picture 7" descr="D:\журнал\март-апрель2021\i (1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071810"/>
            <a:ext cx="2143140" cy="1607355"/>
          </a:xfrm>
          <a:prstGeom prst="rect">
            <a:avLst/>
          </a:prstGeom>
          <a:noFill/>
        </p:spPr>
      </p:pic>
      <p:pic>
        <p:nvPicPr>
          <p:cNvPr id="85000" name="Picture 8" descr="D:\журнал\март-апрель2021\i (16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072298" y="3000372"/>
            <a:ext cx="1857388" cy="1857388"/>
          </a:xfrm>
          <a:prstGeom prst="rect">
            <a:avLst/>
          </a:prstGeom>
          <a:noFill/>
        </p:spPr>
      </p:pic>
      <p:pic>
        <p:nvPicPr>
          <p:cNvPr id="85001" name="Picture 9" descr="D:\журнал\март-апрель2021\i (15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53268" y="4929198"/>
            <a:ext cx="1976454" cy="1482340"/>
          </a:xfrm>
          <a:prstGeom prst="rect">
            <a:avLst/>
          </a:prstGeom>
          <a:noFill/>
        </p:spPr>
      </p:pic>
      <p:pic>
        <p:nvPicPr>
          <p:cNvPr id="85002" name="Picture 10" descr="D:\журнал\март-апрель2021\i (9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60" y="3071810"/>
            <a:ext cx="2214578" cy="1660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старшей группе была организована выставка «Наши любимые куклы», где на радость детям собрались самые разнообразные экспонаты. </a:t>
            </a:r>
            <a:br>
              <a:rPr lang="ru-RU" dirty="0" smtClean="0"/>
            </a:br>
            <a:r>
              <a:rPr lang="ru-RU" dirty="0" smtClean="0"/>
              <a:t>В результате работы  выставки ребята узнали о разнообразии кукол и истории их возникновения, познакомились с коллекциями различных кукол. Выставка способствовала развитию игровой деятельности. </a:t>
            </a:r>
            <a:endParaRPr lang="ru-RU" dirty="0"/>
          </a:p>
        </p:txBody>
      </p:sp>
      <p:pic>
        <p:nvPicPr>
          <p:cNvPr id="76802" name="Picture 2" descr="D:\журнал\март-апрель2021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71612"/>
            <a:ext cx="3171965" cy="1757356"/>
          </a:xfrm>
          <a:prstGeom prst="rect">
            <a:avLst/>
          </a:prstGeom>
          <a:noFill/>
        </p:spPr>
      </p:pic>
      <p:pic>
        <p:nvPicPr>
          <p:cNvPr id="76803" name="Picture 3" descr="D:\журнал\март-апрель2021\i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2562209" cy="1439670"/>
          </a:xfrm>
          <a:prstGeom prst="rect">
            <a:avLst/>
          </a:prstGeom>
          <a:noFill/>
        </p:spPr>
      </p:pic>
      <p:pic>
        <p:nvPicPr>
          <p:cNvPr id="76804" name="Picture 4" descr="D:\журнал\март-апрель2021\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643050"/>
            <a:ext cx="2883938" cy="1643074"/>
          </a:xfrm>
          <a:prstGeom prst="rect">
            <a:avLst/>
          </a:prstGeom>
          <a:noFill/>
        </p:spPr>
      </p:pic>
      <p:pic>
        <p:nvPicPr>
          <p:cNvPr id="76805" name="Picture 5" descr="D:\журнал\март-апрель2021\i (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3500438"/>
            <a:ext cx="3424235" cy="2514329"/>
          </a:xfrm>
          <a:prstGeom prst="rect">
            <a:avLst/>
          </a:prstGeom>
          <a:noFill/>
        </p:spPr>
      </p:pic>
      <p:pic>
        <p:nvPicPr>
          <p:cNvPr id="76806" name="Picture 6" descr="D:\журнал\март-апрель2021\i (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500438"/>
            <a:ext cx="2186533" cy="2643206"/>
          </a:xfrm>
          <a:prstGeom prst="rect">
            <a:avLst/>
          </a:prstGeom>
          <a:noFill/>
        </p:spPr>
      </p:pic>
      <p:pic>
        <p:nvPicPr>
          <p:cNvPr id="76807" name="Picture 7" descr="D:\журнал\март-апрель2021\1ab5e632-5ca6-464f-bc21-31acbe5518e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3500438"/>
            <a:ext cx="2224783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342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Праздник 8 марта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14356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8 Марта – первый весенний праздник, романтичный и прекрасный!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 этот день каждый ребенок хочет поздравить самого дорого ему человека – маму.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7826" name="Picture 2" descr="http://dubna-dou22.ru/wp-content/uploads/2021/03/DSC_0467-1024x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31" y="1428736"/>
            <a:ext cx="2813558" cy="1857388"/>
          </a:xfrm>
          <a:prstGeom prst="rect">
            <a:avLst/>
          </a:prstGeom>
          <a:noFill/>
        </p:spPr>
      </p:pic>
      <p:pic>
        <p:nvPicPr>
          <p:cNvPr id="77828" name="Picture 4" descr="http://dubna-dou22.ru/wp-content/uploads/2021/03/DSC_0370-5-1024x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500173"/>
            <a:ext cx="3143272" cy="1814135"/>
          </a:xfrm>
          <a:prstGeom prst="rect">
            <a:avLst/>
          </a:prstGeom>
          <a:noFill/>
        </p:spPr>
      </p:pic>
      <p:pic>
        <p:nvPicPr>
          <p:cNvPr id="77830" name="Picture 6" descr="http://dubna-dou22.ru/wp-content/uploads/2021/03/DSC_0874-1024x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643050"/>
            <a:ext cx="2643206" cy="1762998"/>
          </a:xfrm>
          <a:prstGeom prst="rect">
            <a:avLst/>
          </a:prstGeom>
          <a:noFill/>
        </p:spPr>
      </p:pic>
      <p:pic>
        <p:nvPicPr>
          <p:cNvPr id="77832" name="Picture 8" descr="http://dubna-dou22.ru/wp-content/uploads/2021/03/DSC_0889-1024x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643314"/>
            <a:ext cx="3786214" cy="2525375"/>
          </a:xfrm>
          <a:prstGeom prst="rect">
            <a:avLst/>
          </a:prstGeom>
          <a:noFill/>
        </p:spPr>
      </p:pic>
      <p:pic>
        <p:nvPicPr>
          <p:cNvPr id="77834" name="Picture 10" descr="http://dubna-dou22.ru/wp-content/uploads/2021/03/DSC_0553-1024x6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857628"/>
            <a:ext cx="2320637" cy="1928826"/>
          </a:xfrm>
          <a:prstGeom prst="rect">
            <a:avLst/>
          </a:prstGeom>
          <a:noFill/>
        </p:spPr>
      </p:pic>
      <p:pic>
        <p:nvPicPr>
          <p:cNvPr id="77836" name="Picture 12" descr="http://dubna-dou22.ru/wp-content/uploads/2021/03/DSC_0957-1-1024x6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3786190"/>
            <a:ext cx="2357454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dubna-dou22.ru/wp-content/uploads/2021/03/DSC_0913-1024x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2857520" cy="1858296"/>
          </a:xfrm>
          <a:prstGeom prst="rect">
            <a:avLst/>
          </a:prstGeom>
          <a:noFill/>
        </p:spPr>
      </p:pic>
      <p:pic>
        <p:nvPicPr>
          <p:cNvPr id="78852" name="Picture 4" descr="http://dubna-dou22.ru/wp-content/uploads/2021/03/DSC_0821-1024x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5" y="357166"/>
            <a:ext cx="2821749" cy="1882085"/>
          </a:xfrm>
          <a:prstGeom prst="rect">
            <a:avLst/>
          </a:prstGeom>
          <a:noFill/>
        </p:spPr>
      </p:pic>
      <p:pic>
        <p:nvPicPr>
          <p:cNvPr id="78854" name="Picture 6" descr="http://dubna-dou22.ru/wp-content/uploads/2021/03/DSC_0031-1024x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2891826" cy="1928826"/>
          </a:xfrm>
          <a:prstGeom prst="rect">
            <a:avLst/>
          </a:prstGeom>
          <a:noFill/>
        </p:spPr>
      </p:pic>
      <p:pic>
        <p:nvPicPr>
          <p:cNvPr id="78856" name="Picture 8" descr="http://dubna-dou22.ru/wp-content/uploads/2021/03/DSC_0514-14-1024x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428868"/>
            <a:ext cx="2786082" cy="1905943"/>
          </a:xfrm>
          <a:prstGeom prst="rect">
            <a:avLst/>
          </a:prstGeom>
          <a:noFill/>
        </p:spPr>
      </p:pic>
      <p:sp>
        <p:nvSpPr>
          <p:cNvPr id="78858" name="AutoShape 10" descr="https://sun9-61.userapi.com/impg/9Ih0LDDvVy8iT7nvxQ9KgbUCMsa0zTWYoilLxQ/4rITxdaIi0w.jpg?size=978x609&amp;quality=96&amp;sign=279c57f1910ba114d551f0187791f1f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8859" name="Picture 11" descr="D:\журнал\март-апрель2021\4rITxdaIi0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357430"/>
            <a:ext cx="2868077" cy="1785950"/>
          </a:xfrm>
          <a:prstGeom prst="rect">
            <a:avLst/>
          </a:prstGeom>
          <a:noFill/>
        </p:spPr>
      </p:pic>
      <p:pic>
        <p:nvPicPr>
          <p:cNvPr id="78860" name="Picture 12" descr="D:\журнал\март-апрель2021\EYNfan0WoW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429132"/>
            <a:ext cx="2733660" cy="205024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71802" y="357166"/>
            <a:ext cx="292895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Все дети в детском садике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Трудились — не ленились,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Поздравить мам и бабушек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Ужасно торопились.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Мы делали сюрпризы,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Учили танцы, песни.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 вот теперь собрались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 нарядном зале вместе.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Родные и любимые,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Мы всех вас поздравляем!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Чтоб были все счастливыми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Вам от души желаем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678" y="214290"/>
            <a:ext cx="245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Масленица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85794"/>
            <a:ext cx="9001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Масленица - самый весёлый, шумный, любимый народный праздник! В масленичную неделю люди провожают зиму и встречают весну. Символами этого праздника считаются солнце, блины и чучело Масленицы.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В нашем ДОУ прошли весёлые и зажигательные масленичные гуляния. Ребята с радостью принимали участие в конкурсах и развлечениях.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Традиционно праздник закончился чаепитием и поеданием вкусных и ароматных блинов, которые с любовью приготовили родители воспитанников.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9875" name="Picture 3" descr="D:\журнал\март-апрель2021\e3g_NB6JQL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43182"/>
            <a:ext cx="3001569" cy="2000264"/>
          </a:xfrm>
          <a:prstGeom prst="rect">
            <a:avLst/>
          </a:prstGeom>
          <a:noFill/>
        </p:spPr>
      </p:pic>
      <p:pic>
        <p:nvPicPr>
          <p:cNvPr id="79876" name="Picture 4" descr="D:\журнал\март-апрель2021\CkO7C-WgFQ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643182"/>
            <a:ext cx="2667019" cy="1839528"/>
          </a:xfrm>
          <a:prstGeom prst="rect">
            <a:avLst/>
          </a:prstGeom>
          <a:noFill/>
        </p:spPr>
      </p:pic>
      <p:pic>
        <p:nvPicPr>
          <p:cNvPr id="79877" name="Picture 5" descr="D:\журнал\март-апрель2021\CgHHeHTqHp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714884"/>
            <a:ext cx="2983550" cy="1928802"/>
          </a:xfrm>
          <a:prstGeom prst="rect">
            <a:avLst/>
          </a:prstGeom>
          <a:noFill/>
        </p:spPr>
      </p:pic>
      <p:pic>
        <p:nvPicPr>
          <p:cNvPr id="79878" name="Picture 6" descr="D:\журнал\март-апрель2021\0cgbggPIxi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571744"/>
            <a:ext cx="2667019" cy="2000264"/>
          </a:xfrm>
          <a:prstGeom prst="rect">
            <a:avLst/>
          </a:prstGeom>
          <a:noFill/>
        </p:spPr>
      </p:pic>
      <p:pic>
        <p:nvPicPr>
          <p:cNvPr id="79879" name="Picture 7" descr="D:\журнал\март-апрель2021\3AaaVFPIeE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1" y="4714884"/>
            <a:ext cx="2595580" cy="1893107"/>
          </a:xfrm>
          <a:prstGeom prst="rect">
            <a:avLst/>
          </a:prstGeom>
          <a:noFill/>
        </p:spPr>
      </p:pic>
      <p:pic>
        <p:nvPicPr>
          <p:cNvPr id="79880" name="Picture 8" descr="D:\журнал\март-апрель2021\eJU0sf_Q0d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643446"/>
            <a:ext cx="2643174" cy="1982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журнал\март-апрель2021\pNNRaUmr8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3262370" cy="2446778"/>
          </a:xfrm>
          <a:prstGeom prst="rect">
            <a:avLst/>
          </a:prstGeom>
          <a:noFill/>
        </p:spPr>
      </p:pic>
      <p:pic>
        <p:nvPicPr>
          <p:cNvPr id="80898" name="Picture 2" descr="D:\журнал\март-апрель2021\dyigKZuDWz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857232"/>
            <a:ext cx="3333773" cy="2500330"/>
          </a:xfrm>
          <a:prstGeom prst="rect">
            <a:avLst/>
          </a:prstGeom>
          <a:noFill/>
        </p:spPr>
      </p:pic>
      <p:pic>
        <p:nvPicPr>
          <p:cNvPr id="80899" name="Picture 3" descr="D:\журнал\март-апрель2021\4ipNP5JAo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3323165" cy="2214578"/>
          </a:xfrm>
          <a:prstGeom prst="rect">
            <a:avLst/>
          </a:prstGeom>
          <a:noFill/>
        </p:spPr>
      </p:pic>
      <p:pic>
        <p:nvPicPr>
          <p:cNvPr id="80900" name="Picture 4" descr="D:\журнал\март-апрель2021\jJtgnNrpqL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643314"/>
            <a:ext cx="3286148" cy="25217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57554" y="714356"/>
            <a:ext cx="23574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Масленица к нам пришла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 веселье принесла!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Всем желаю нагуляться,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Блинов вкусных наедаться!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Будем песни петь, плясать,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Чтоб еще счастливей стать,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Чтобы в каждый дом добро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Вместе с праздником пришло!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214290"/>
            <a:ext cx="5222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Конкурс «Ой </a:t>
            </a:r>
            <a:r>
              <a:rPr lang="ru-RU" sz="2400" b="1" dirty="0" err="1" smtClean="0">
                <a:solidFill>
                  <a:srgbClr val="002060"/>
                </a:solidFill>
              </a:rPr>
              <a:t>Маслёна</a:t>
            </a:r>
            <a:r>
              <a:rPr lang="ru-RU" sz="2400" b="1" dirty="0" smtClean="0">
                <a:solidFill>
                  <a:srgbClr val="002060"/>
                </a:solidFill>
              </a:rPr>
              <a:t> – красота»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714356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Семья Валерии Богдановой, воспитанницы старшей группы, заняла 2 место в городском конкурсе на лучшую масленичную куклу-чучело «Ой, </a:t>
            </a:r>
            <a:r>
              <a:rPr lang="ru-RU" dirty="0" err="1" smtClean="0"/>
              <a:t>Маслёна</a:t>
            </a:r>
            <a:r>
              <a:rPr lang="ru-RU" dirty="0" smtClean="0"/>
              <a:t> — красота», в рамках проведения городского праздничного гуляния Масленица. </a:t>
            </a:r>
            <a:endParaRPr lang="ru-RU" dirty="0"/>
          </a:p>
        </p:txBody>
      </p:sp>
      <p:pic>
        <p:nvPicPr>
          <p:cNvPr id="1026" name="Picture 2" descr="D:\журнал\март-апрель2021\wB1ylQ7nXl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3000396" cy="4429156"/>
          </a:xfrm>
          <a:prstGeom prst="rect">
            <a:avLst/>
          </a:prstGeom>
          <a:noFill/>
        </p:spPr>
      </p:pic>
      <p:pic>
        <p:nvPicPr>
          <p:cNvPr id="1027" name="Picture 3" descr="D:\журнал\март-апрель2021\IcdqFz1h78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90676"/>
            <a:ext cx="3143272" cy="4452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2142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Маленький пассажир – большая ответственность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000108"/>
            <a:ext cx="9001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 рамках реализации регионального проекта Московской области «Безопасность дорожного движения» в период с 15 марта по 30 марта 2021 года в ДОУ№22  прошёл  социальный раунд «Маленький пассажир — большая ответственность!», направленный на привлечение внимания общественности к проблемам обеспечения дорожно-транспортной безопасности несовершеннолетних пассажиров.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D:\журнал\март-апрель2021\DSC_0820-768x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643182"/>
            <a:ext cx="4287733" cy="2928958"/>
          </a:xfrm>
          <a:prstGeom prst="rect">
            <a:avLst/>
          </a:prstGeom>
          <a:noFill/>
        </p:spPr>
      </p:pic>
      <p:pic>
        <p:nvPicPr>
          <p:cNvPr id="2051" name="Picture 3" descr="D:\журнал\март-апрель2021\DSC_0826-768x5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43182"/>
            <a:ext cx="439492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35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39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</Template>
  <TotalTime>283</TotalTime>
  <Words>722</Words>
  <PresentationFormat>Экран (4:3)</PresentationFormat>
  <Paragraphs>61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Тема11</vt:lpstr>
      <vt:lpstr>Тема Office</vt:lpstr>
      <vt:lpstr>1_Тема Office</vt:lpstr>
      <vt:lpstr>Тема35</vt:lpstr>
      <vt:lpstr>Тема39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41</cp:revision>
  <dcterms:modified xsi:type="dcterms:W3CDTF">2021-05-10T16:12:42Z</dcterms:modified>
</cp:coreProperties>
</file>